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55" r:id="rId5"/>
  </p:sldMasterIdLst>
  <p:notesMasterIdLst>
    <p:notesMasterId r:id="rId38"/>
  </p:notesMasterIdLst>
  <p:sldIdLst>
    <p:sldId id="290" r:id="rId6"/>
    <p:sldId id="285" r:id="rId7"/>
    <p:sldId id="843" r:id="rId8"/>
    <p:sldId id="315" r:id="rId9"/>
    <p:sldId id="294" r:id="rId10"/>
    <p:sldId id="298" r:id="rId11"/>
    <p:sldId id="299" r:id="rId12"/>
    <p:sldId id="314" r:id="rId13"/>
    <p:sldId id="844" r:id="rId14"/>
    <p:sldId id="304" r:id="rId15"/>
    <p:sldId id="305" r:id="rId16"/>
    <p:sldId id="312" r:id="rId17"/>
    <p:sldId id="307" r:id="rId18"/>
    <p:sldId id="308" r:id="rId19"/>
    <p:sldId id="309" r:id="rId20"/>
    <p:sldId id="310" r:id="rId21"/>
    <p:sldId id="317" r:id="rId22"/>
    <p:sldId id="318" r:id="rId23"/>
    <p:sldId id="319" r:id="rId24"/>
    <p:sldId id="320" r:id="rId25"/>
    <p:sldId id="845" r:id="rId26"/>
    <p:sldId id="322" r:id="rId27"/>
    <p:sldId id="324" r:id="rId28"/>
    <p:sldId id="328" r:id="rId29"/>
    <p:sldId id="329" r:id="rId30"/>
    <p:sldId id="846" r:id="rId31"/>
    <p:sldId id="333" r:id="rId32"/>
    <p:sldId id="335" r:id="rId33"/>
    <p:sldId id="336" r:id="rId34"/>
    <p:sldId id="340" r:id="rId35"/>
    <p:sldId id="332" r:id="rId36"/>
    <p:sldId id="847" r:id="rId3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D6E33E-5241-4740-A770-F0F6D4FAEC80}">
          <p14:sldIdLst>
            <p14:sldId id="290"/>
            <p14:sldId id="285"/>
            <p14:sldId id="843"/>
          </p14:sldIdLst>
        </p14:section>
        <p14:section name="Pipeline purpose and reliability" id="{190AD71C-B2E8-4CED-9316-104354A3F468}">
          <p14:sldIdLst>
            <p14:sldId id="315"/>
            <p14:sldId id="294"/>
            <p14:sldId id="298"/>
            <p14:sldId id="299"/>
            <p14:sldId id="314"/>
          </p14:sldIdLst>
        </p14:section>
        <p14:section name="Hazard Awareness and Prevention Measures" id="{9FA8A555-D438-414B-9F07-AA3A8EA85757}">
          <p14:sldIdLst>
            <p14:sldId id="844"/>
            <p14:sldId id="304"/>
            <p14:sldId id="305"/>
            <p14:sldId id="312"/>
            <p14:sldId id="307"/>
            <p14:sldId id="308"/>
          </p14:sldIdLst>
        </p14:section>
        <p14:section name="Leak Recognition and Response" id="{93793A85-4B4D-4A16-AF22-76010DE2FEF7}">
          <p14:sldIdLst>
            <p14:sldId id="309"/>
            <p14:sldId id="310"/>
            <p14:sldId id="317"/>
            <p14:sldId id="318"/>
            <p14:sldId id="319"/>
            <p14:sldId id="320"/>
          </p14:sldIdLst>
        </p14:section>
        <p14:section name="Emergency Preparedness Communications" id="{D6F8FFF0-4657-4038-B841-D0C3F1790051}">
          <p14:sldIdLst>
            <p14:sldId id="845"/>
            <p14:sldId id="322"/>
            <p14:sldId id="324"/>
            <p14:sldId id="328"/>
            <p14:sldId id="329"/>
          </p14:sldIdLst>
        </p14:section>
        <p14:section name="Pipeline Location Information" id="{321DE61E-B827-49EA-B25B-1BCD86DF725D}">
          <p14:sldIdLst>
            <p14:sldId id="846"/>
            <p14:sldId id="333"/>
            <p14:sldId id="335"/>
            <p14:sldId id="336"/>
            <p14:sldId id="340"/>
            <p14:sldId id="332"/>
            <p14:sldId id="847"/>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237CC1"/>
    <a:srgbClr val="799B3E"/>
    <a:srgbClr val="677F34"/>
    <a:srgbClr val="555759"/>
    <a:srgbClr val="FFFFFF"/>
    <a:srgbClr val="4B789A"/>
    <a:srgbClr val="0E406A"/>
    <a:srgbClr val="D6C152"/>
    <a:srgbClr val="D1D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252" autoAdjust="0"/>
  </p:normalViewPr>
  <p:slideViewPr>
    <p:cSldViewPr snapToGrid="0">
      <p:cViewPr varScale="1">
        <p:scale>
          <a:sx n="95" d="100"/>
          <a:sy n="95" d="100"/>
        </p:scale>
        <p:origin x="1194" y="84"/>
      </p:cViewPr>
      <p:guideLst>
        <p:guide orient="horz" pos="211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6" d="100"/>
          <a:sy n="76" d="100"/>
        </p:scale>
        <p:origin x="400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C7B3B-2348-4544-82E5-9CD66D9E0053}" type="doc">
      <dgm:prSet loTypeId="urn:microsoft.com/office/officeart/2005/8/layout/hierarchy3" loCatId="relationship" qsTypeId="urn:microsoft.com/office/officeart/2005/8/quickstyle/simple4" qsCatId="simple" csTypeId="urn:microsoft.com/office/officeart/2005/8/colors/accent0_3" csCatId="mainScheme" phldr="1"/>
      <dgm:spPr/>
    </dgm:pt>
    <dgm:pt modelId="{59ABD17E-8E72-491E-A62B-A04AEF1EE46B}">
      <dgm:prSet phldrT="[Text]" custT="1"/>
      <dgm:spPr>
        <a:solidFill>
          <a:schemeClr val="accent2">
            <a:lumMod val="60000"/>
            <a:lumOff val="40000"/>
          </a:schemeClr>
        </a:solidFill>
      </dgm:spPr>
      <dgm:t>
        <a:bodyPr/>
        <a:lstStyle/>
        <a:p>
          <a:r>
            <a:rPr lang="en-US" sz="1800" b="1" dirty="0"/>
            <a:t>PLAN</a:t>
          </a:r>
          <a:endParaRPr lang="en-US" sz="1300" b="1" dirty="0"/>
        </a:p>
      </dgm:t>
    </dgm:pt>
    <dgm:pt modelId="{E577D844-FC94-407D-B652-14D882AB5426}" type="parTrans" cxnId="{53287055-9271-4609-AA1B-A12DFEDCD6DB}">
      <dgm:prSet/>
      <dgm:spPr/>
      <dgm:t>
        <a:bodyPr/>
        <a:lstStyle/>
        <a:p>
          <a:endParaRPr lang="en-US"/>
        </a:p>
      </dgm:t>
    </dgm:pt>
    <dgm:pt modelId="{D0AF6C20-848C-4603-A00A-0626B0EEAAFB}" type="sibTrans" cxnId="{53287055-9271-4609-AA1B-A12DFEDCD6DB}">
      <dgm:prSet/>
      <dgm:spPr/>
      <dgm:t>
        <a:bodyPr/>
        <a:lstStyle/>
        <a:p>
          <a:endParaRPr lang="en-US"/>
        </a:p>
      </dgm:t>
    </dgm:pt>
    <dgm:pt modelId="{BD456371-6D32-4C3F-AE44-9B23FBBC6B3B}">
      <dgm:prSet phldrT="[Text]" custT="1"/>
      <dgm:spPr>
        <a:solidFill>
          <a:schemeClr val="accent2">
            <a:lumMod val="60000"/>
            <a:lumOff val="40000"/>
          </a:schemeClr>
        </a:solidFill>
      </dgm:spPr>
      <dgm:t>
        <a:bodyPr/>
        <a:lstStyle/>
        <a:p>
          <a:r>
            <a:rPr lang="en-US" sz="1800" b="1" dirty="0"/>
            <a:t>PREPARE</a:t>
          </a:r>
          <a:endParaRPr lang="en-US" sz="1500" b="1" dirty="0"/>
        </a:p>
      </dgm:t>
    </dgm:pt>
    <dgm:pt modelId="{BA021D60-DA28-438C-A88C-B5D752B1B1A1}" type="parTrans" cxnId="{9A29C708-89CC-47B9-8DC2-7A042A4F3843}">
      <dgm:prSet/>
      <dgm:spPr/>
      <dgm:t>
        <a:bodyPr/>
        <a:lstStyle/>
        <a:p>
          <a:endParaRPr lang="en-US"/>
        </a:p>
      </dgm:t>
    </dgm:pt>
    <dgm:pt modelId="{59A7BBBE-5364-4B57-AF9D-24669950DCBD}" type="sibTrans" cxnId="{9A29C708-89CC-47B9-8DC2-7A042A4F3843}">
      <dgm:prSet/>
      <dgm:spPr/>
      <dgm:t>
        <a:bodyPr/>
        <a:lstStyle/>
        <a:p>
          <a:endParaRPr lang="en-US"/>
        </a:p>
      </dgm:t>
    </dgm:pt>
    <dgm:pt modelId="{6B1EF6B1-C08E-49B7-A26C-B9DCEBCB281D}">
      <dgm:prSet phldrT="[Text]" custT="1"/>
      <dgm:spPr>
        <a:solidFill>
          <a:schemeClr val="accent2">
            <a:lumMod val="75000"/>
          </a:schemeClr>
        </a:solidFill>
      </dgm:spPr>
      <dgm:t>
        <a:bodyPr/>
        <a:lstStyle/>
        <a:p>
          <a:r>
            <a:rPr lang="en-US" sz="1800" b="1" dirty="0"/>
            <a:t>RESPOND</a:t>
          </a:r>
          <a:endParaRPr lang="en-US" sz="1500" b="1" dirty="0"/>
        </a:p>
      </dgm:t>
    </dgm:pt>
    <dgm:pt modelId="{D449FA7B-50C4-495E-8DC0-B569D6DD89CB}" type="parTrans" cxnId="{897F53C3-648E-436A-8966-FAC9D97A8FAF}">
      <dgm:prSet/>
      <dgm:spPr/>
      <dgm:t>
        <a:bodyPr/>
        <a:lstStyle/>
        <a:p>
          <a:endParaRPr lang="en-US"/>
        </a:p>
      </dgm:t>
    </dgm:pt>
    <dgm:pt modelId="{614BDAA4-BC1F-4FDC-9124-ABF52977A79D}" type="sibTrans" cxnId="{897F53C3-648E-436A-8966-FAC9D97A8FAF}">
      <dgm:prSet/>
      <dgm:spPr/>
      <dgm:t>
        <a:bodyPr/>
        <a:lstStyle/>
        <a:p>
          <a:endParaRPr lang="en-US"/>
        </a:p>
      </dgm:t>
    </dgm:pt>
    <dgm:pt modelId="{0A04EA22-CE21-415C-B834-BB45AA07748F}">
      <dgm:prSet custT="1"/>
      <dgm:spPr>
        <a:solidFill>
          <a:schemeClr val="accent2">
            <a:lumMod val="60000"/>
            <a:lumOff val="40000"/>
          </a:schemeClr>
        </a:solidFill>
      </dgm:spPr>
      <dgm:t>
        <a:bodyPr/>
        <a:lstStyle/>
        <a:p>
          <a:r>
            <a:rPr lang="en-US" sz="1800" b="1" dirty="0"/>
            <a:t>EVALUATE &amp; IMPROVE</a:t>
          </a:r>
        </a:p>
      </dgm:t>
    </dgm:pt>
    <dgm:pt modelId="{6B2829A8-CBFC-45B2-8505-067C5D94F279}" type="parTrans" cxnId="{7796FFAC-9B96-42F6-B53B-883CC2DD7A38}">
      <dgm:prSet/>
      <dgm:spPr/>
      <dgm:t>
        <a:bodyPr/>
        <a:lstStyle/>
        <a:p>
          <a:endParaRPr lang="en-US"/>
        </a:p>
      </dgm:t>
    </dgm:pt>
    <dgm:pt modelId="{1C77989E-8E96-4FD4-95E0-2917CC9600CE}" type="sibTrans" cxnId="{7796FFAC-9B96-42F6-B53B-883CC2DD7A38}">
      <dgm:prSet/>
      <dgm:spPr/>
      <dgm:t>
        <a:bodyPr/>
        <a:lstStyle/>
        <a:p>
          <a:endParaRPr lang="en-US"/>
        </a:p>
      </dgm:t>
    </dgm:pt>
    <dgm:pt modelId="{BCD72551-317A-43C7-8C9B-B0E1CA580095}">
      <dgm:prSet/>
      <dgm:spPr>
        <a:solidFill>
          <a:schemeClr val="accent2">
            <a:lumMod val="60000"/>
            <a:lumOff val="40000"/>
            <a:alpha val="90000"/>
          </a:schemeClr>
        </a:solidFill>
      </dgm:spPr>
      <dgm:t>
        <a:bodyPr/>
        <a:lstStyle/>
        <a:p>
          <a:r>
            <a:rPr lang="en-US" b="1" dirty="0">
              <a:solidFill>
                <a:schemeClr val="bg1"/>
              </a:solidFill>
            </a:rPr>
            <a:t>Assess</a:t>
          </a:r>
        </a:p>
      </dgm:t>
    </dgm:pt>
    <dgm:pt modelId="{CE93784D-4904-4239-B671-DA9BAF291400}" type="parTrans" cxnId="{4335D4D6-A2BE-4A65-AC46-8263EC27DE7A}">
      <dgm:prSet/>
      <dgm:spPr/>
      <dgm:t>
        <a:bodyPr/>
        <a:lstStyle/>
        <a:p>
          <a:endParaRPr lang="en-US"/>
        </a:p>
      </dgm:t>
    </dgm:pt>
    <dgm:pt modelId="{1E583A68-8DE2-4FD2-93C5-1CD0B7C7F4BC}" type="sibTrans" cxnId="{4335D4D6-A2BE-4A65-AC46-8263EC27DE7A}">
      <dgm:prSet/>
      <dgm:spPr/>
      <dgm:t>
        <a:bodyPr/>
        <a:lstStyle/>
        <a:p>
          <a:endParaRPr lang="en-US"/>
        </a:p>
      </dgm:t>
    </dgm:pt>
    <dgm:pt modelId="{F8D42CE2-A834-4BC6-A569-A33B818DAA3D}">
      <dgm:prSet/>
      <dgm:spPr>
        <a:solidFill>
          <a:schemeClr val="accent2">
            <a:lumMod val="60000"/>
            <a:lumOff val="40000"/>
            <a:alpha val="90000"/>
          </a:schemeClr>
        </a:solidFill>
      </dgm:spPr>
      <dgm:t>
        <a:bodyPr/>
        <a:lstStyle/>
        <a:p>
          <a:r>
            <a:rPr lang="en-US" b="1" dirty="0">
              <a:solidFill>
                <a:schemeClr val="bg1"/>
              </a:solidFill>
            </a:rPr>
            <a:t>Activate Response</a:t>
          </a:r>
        </a:p>
      </dgm:t>
    </dgm:pt>
    <dgm:pt modelId="{6629709F-EC18-41A8-BBD0-E66F6161ECF1}" type="parTrans" cxnId="{B32F7B13-6765-410F-9AAD-B08165DEE0CC}">
      <dgm:prSet/>
      <dgm:spPr/>
      <dgm:t>
        <a:bodyPr/>
        <a:lstStyle/>
        <a:p>
          <a:endParaRPr lang="en-US"/>
        </a:p>
      </dgm:t>
    </dgm:pt>
    <dgm:pt modelId="{9C6FB0AF-F94A-44BD-A239-6840624D6DB4}" type="sibTrans" cxnId="{B32F7B13-6765-410F-9AAD-B08165DEE0CC}">
      <dgm:prSet/>
      <dgm:spPr/>
      <dgm:t>
        <a:bodyPr/>
        <a:lstStyle/>
        <a:p>
          <a:endParaRPr lang="en-US"/>
        </a:p>
      </dgm:t>
    </dgm:pt>
    <dgm:pt modelId="{5D819D0D-6DD9-4A86-AFEF-E44C6B00FCEA}">
      <dgm:prSet/>
      <dgm:spPr>
        <a:solidFill>
          <a:schemeClr val="accent2">
            <a:lumMod val="60000"/>
            <a:lumOff val="40000"/>
            <a:alpha val="90000"/>
          </a:schemeClr>
        </a:solidFill>
      </dgm:spPr>
      <dgm:t>
        <a:bodyPr/>
        <a:lstStyle/>
        <a:p>
          <a:r>
            <a:rPr lang="en-US" b="1" dirty="0">
              <a:solidFill>
                <a:schemeClr val="bg1"/>
              </a:solidFill>
            </a:rPr>
            <a:t>Mobilize Resources</a:t>
          </a:r>
        </a:p>
      </dgm:t>
    </dgm:pt>
    <dgm:pt modelId="{2E4AFD7C-EA95-4610-B495-CC2FE151F39D}" type="parTrans" cxnId="{7739A68B-66A5-466C-BFF7-D877BFDADEF5}">
      <dgm:prSet/>
      <dgm:spPr/>
      <dgm:t>
        <a:bodyPr/>
        <a:lstStyle/>
        <a:p>
          <a:endParaRPr lang="en-US"/>
        </a:p>
      </dgm:t>
    </dgm:pt>
    <dgm:pt modelId="{54F2F40E-6271-4D97-B665-F479B1A3F793}" type="sibTrans" cxnId="{7739A68B-66A5-466C-BFF7-D877BFDADEF5}">
      <dgm:prSet/>
      <dgm:spPr/>
      <dgm:t>
        <a:bodyPr/>
        <a:lstStyle/>
        <a:p>
          <a:endParaRPr lang="en-US"/>
        </a:p>
      </dgm:t>
    </dgm:pt>
    <dgm:pt modelId="{9BBD5018-7D15-4C36-B11B-5082B0B7F7F5}">
      <dgm:prSet/>
      <dgm:spPr>
        <a:solidFill>
          <a:schemeClr val="accent2">
            <a:lumMod val="60000"/>
            <a:lumOff val="40000"/>
            <a:alpha val="90000"/>
          </a:schemeClr>
        </a:solidFill>
      </dgm:spPr>
      <dgm:t>
        <a:bodyPr/>
        <a:lstStyle/>
        <a:p>
          <a:r>
            <a:rPr lang="en-US" b="1" dirty="0">
              <a:solidFill>
                <a:schemeClr val="bg1"/>
              </a:solidFill>
            </a:rPr>
            <a:t>Execute &amp; Monitor Response</a:t>
          </a:r>
        </a:p>
      </dgm:t>
    </dgm:pt>
    <dgm:pt modelId="{0008EA41-8E3B-45F9-9133-16B4A74FA8F2}" type="parTrans" cxnId="{FAAA6293-993A-4EA6-B6F5-332853E17295}">
      <dgm:prSet/>
      <dgm:spPr/>
      <dgm:t>
        <a:bodyPr/>
        <a:lstStyle/>
        <a:p>
          <a:endParaRPr lang="en-US"/>
        </a:p>
      </dgm:t>
    </dgm:pt>
    <dgm:pt modelId="{FBBBE1CF-6C44-4145-ABEC-70680CD8991A}" type="sibTrans" cxnId="{FAAA6293-993A-4EA6-B6F5-332853E17295}">
      <dgm:prSet/>
      <dgm:spPr/>
      <dgm:t>
        <a:bodyPr/>
        <a:lstStyle/>
        <a:p>
          <a:endParaRPr lang="en-US"/>
        </a:p>
      </dgm:t>
    </dgm:pt>
    <dgm:pt modelId="{38C26D5F-65F9-480A-9633-4586B1D5EAC5}">
      <dgm:prSet/>
      <dgm:spPr>
        <a:solidFill>
          <a:schemeClr val="accent2">
            <a:lumMod val="60000"/>
            <a:lumOff val="40000"/>
            <a:alpha val="90000"/>
          </a:schemeClr>
        </a:solidFill>
      </dgm:spPr>
      <dgm:t>
        <a:bodyPr/>
        <a:lstStyle/>
        <a:p>
          <a:r>
            <a:rPr lang="en-US" b="1" dirty="0">
              <a:solidFill>
                <a:schemeClr val="bg1"/>
              </a:solidFill>
            </a:rPr>
            <a:t>Stand Down</a:t>
          </a:r>
        </a:p>
      </dgm:t>
    </dgm:pt>
    <dgm:pt modelId="{0D17EE34-55B6-42EC-829C-E8A3BBEBD7AF}" type="parTrans" cxnId="{B377EBA9-BBE5-4015-8E34-18BA0BBC4F08}">
      <dgm:prSet/>
      <dgm:spPr/>
      <dgm:t>
        <a:bodyPr/>
        <a:lstStyle/>
        <a:p>
          <a:endParaRPr lang="en-US"/>
        </a:p>
      </dgm:t>
    </dgm:pt>
    <dgm:pt modelId="{94694437-7996-4578-815E-D00831AA42C3}" type="sibTrans" cxnId="{B377EBA9-BBE5-4015-8E34-18BA0BBC4F08}">
      <dgm:prSet/>
      <dgm:spPr/>
      <dgm:t>
        <a:bodyPr/>
        <a:lstStyle/>
        <a:p>
          <a:endParaRPr lang="en-US"/>
        </a:p>
      </dgm:t>
    </dgm:pt>
    <dgm:pt modelId="{F46BD36D-375E-4442-8D99-5AEE31F14473}" type="pres">
      <dgm:prSet presAssocID="{F38C7B3B-2348-4544-82E5-9CD66D9E0053}" presName="diagram" presStyleCnt="0">
        <dgm:presLayoutVars>
          <dgm:chPref val="1"/>
          <dgm:dir/>
          <dgm:animOne val="branch"/>
          <dgm:animLvl val="lvl"/>
          <dgm:resizeHandles/>
        </dgm:presLayoutVars>
      </dgm:prSet>
      <dgm:spPr/>
    </dgm:pt>
    <dgm:pt modelId="{6EC75E10-3A77-4213-9299-92680586E662}" type="pres">
      <dgm:prSet presAssocID="{59ABD17E-8E72-491E-A62B-A04AEF1EE46B}" presName="root" presStyleCnt="0"/>
      <dgm:spPr/>
    </dgm:pt>
    <dgm:pt modelId="{B5582092-ED21-4AE1-8742-8641F790E04B}" type="pres">
      <dgm:prSet presAssocID="{59ABD17E-8E72-491E-A62B-A04AEF1EE46B}" presName="rootComposite" presStyleCnt="0"/>
      <dgm:spPr/>
    </dgm:pt>
    <dgm:pt modelId="{FDB896EF-FA09-4F75-BB84-C276DBACA0C6}" type="pres">
      <dgm:prSet presAssocID="{59ABD17E-8E72-491E-A62B-A04AEF1EE46B}" presName="rootText" presStyleLbl="node1" presStyleIdx="0" presStyleCnt="4" custScaleX="143120" custScaleY="110952"/>
      <dgm:spPr/>
    </dgm:pt>
    <dgm:pt modelId="{5820474D-D657-4A2D-989F-BEF8FB9A712C}" type="pres">
      <dgm:prSet presAssocID="{59ABD17E-8E72-491E-A62B-A04AEF1EE46B}" presName="rootConnector" presStyleLbl="node1" presStyleIdx="0" presStyleCnt="4"/>
      <dgm:spPr/>
    </dgm:pt>
    <dgm:pt modelId="{8431B3B9-E7D1-43D6-B5D1-FD28BFB1385C}" type="pres">
      <dgm:prSet presAssocID="{59ABD17E-8E72-491E-A62B-A04AEF1EE46B}" presName="childShape" presStyleCnt="0"/>
      <dgm:spPr/>
    </dgm:pt>
    <dgm:pt modelId="{27822978-251C-4772-989B-1C5B59C7C944}" type="pres">
      <dgm:prSet presAssocID="{BD456371-6D32-4C3F-AE44-9B23FBBC6B3B}" presName="root" presStyleCnt="0"/>
      <dgm:spPr/>
    </dgm:pt>
    <dgm:pt modelId="{A083C062-EAD9-485C-A804-34F8A172705D}" type="pres">
      <dgm:prSet presAssocID="{BD456371-6D32-4C3F-AE44-9B23FBBC6B3B}" presName="rootComposite" presStyleCnt="0"/>
      <dgm:spPr/>
    </dgm:pt>
    <dgm:pt modelId="{6E4AA7E5-DB6E-4014-9500-AFA22B770C6C}" type="pres">
      <dgm:prSet presAssocID="{BD456371-6D32-4C3F-AE44-9B23FBBC6B3B}" presName="rootText" presStyleLbl="node1" presStyleIdx="1" presStyleCnt="4" custScaleX="143120" custScaleY="110952" custLinFactNeighborX="-7620"/>
      <dgm:spPr/>
    </dgm:pt>
    <dgm:pt modelId="{81AE53F2-36DE-4299-B1CC-0E40ECD90700}" type="pres">
      <dgm:prSet presAssocID="{BD456371-6D32-4C3F-AE44-9B23FBBC6B3B}" presName="rootConnector" presStyleLbl="node1" presStyleIdx="1" presStyleCnt="4"/>
      <dgm:spPr/>
    </dgm:pt>
    <dgm:pt modelId="{DE480D0B-FEC6-4254-AD57-D5C92CFE46A5}" type="pres">
      <dgm:prSet presAssocID="{BD456371-6D32-4C3F-AE44-9B23FBBC6B3B}" presName="childShape" presStyleCnt="0"/>
      <dgm:spPr/>
    </dgm:pt>
    <dgm:pt modelId="{E3A41E62-3232-4019-A018-47EB1F9D61B9}" type="pres">
      <dgm:prSet presAssocID="{6B1EF6B1-C08E-49B7-A26C-B9DCEBCB281D}" presName="root" presStyleCnt="0"/>
      <dgm:spPr/>
    </dgm:pt>
    <dgm:pt modelId="{63B3DC83-A5C7-4DA1-881C-634554CD4719}" type="pres">
      <dgm:prSet presAssocID="{6B1EF6B1-C08E-49B7-A26C-B9DCEBCB281D}" presName="rootComposite" presStyleCnt="0"/>
      <dgm:spPr/>
    </dgm:pt>
    <dgm:pt modelId="{631B6871-FE19-4686-97D5-E3FEFFF13F4B}" type="pres">
      <dgm:prSet presAssocID="{6B1EF6B1-C08E-49B7-A26C-B9DCEBCB281D}" presName="rootText" presStyleLbl="node1" presStyleIdx="2" presStyleCnt="4" custScaleX="143120" custScaleY="110952" custLinFactNeighborX="-15240"/>
      <dgm:spPr/>
    </dgm:pt>
    <dgm:pt modelId="{E98D4A2B-BE1B-465F-95C4-620B85E13858}" type="pres">
      <dgm:prSet presAssocID="{6B1EF6B1-C08E-49B7-A26C-B9DCEBCB281D}" presName="rootConnector" presStyleLbl="node1" presStyleIdx="2" presStyleCnt="4"/>
      <dgm:spPr/>
    </dgm:pt>
    <dgm:pt modelId="{33A30B76-E5E6-4527-ADB6-3E82D62844A2}" type="pres">
      <dgm:prSet presAssocID="{6B1EF6B1-C08E-49B7-A26C-B9DCEBCB281D}" presName="childShape" presStyleCnt="0"/>
      <dgm:spPr/>
    </dgm:pt>
    <dgm:pt modelId="{B4338315-99CB-4624-9AA9-20A95B092A11}" type="pres">
      <dgm:prSet presAssocID="{CE93784D-4904-4239-B671-DA9BAF291400}" presName="Name13" presStyleLbl="parChTrans1D2" presStyleIdx="0" presStyleCnt="5"/>
      <dgm:spPr/>
    </dgm:pt>
    <dgm:pt modelId="{36D00048-5D37-4862-804F-B2A665A34727}" type="pres">
      <dgm:prSet presAssocID="{BCD72551-317A-43C7-8C9B-B0E1CA580095}" presName="childText" presStyleLbl="bgAcc1" presStyleIdx="0" presStyleCnt="5" custScaleX="285776" custScaleY="78835" custLinFactNeighborY="15597">
        <dgm:presLayoutVars>
          <dgm:bulletEnabled val="1"/>
        </dgm:presLayoutVars>
      </dgm:prSet>
      <dgm:spPr/>
    </dgm:pt>
    <dgm:pt modelId="{1F8D7813-2376-4FBB-B6C3-6EDCE1A09451}" type="pres">
      <dgm:prSet presAssocID="{6629709F-EC18-41A8-BBD0-E66F6161ECF1}" presName="Name13" presStyleLbl="parChTrans1D2" presStyleIdx="1" presStyleCnt="5"/>
      <dgm:spPr/>
    </dgm:pt>
    <dgm:pt modelId="{DCF7B2FA-2787-4C86-B718-7D441947AE96}" type="pres">
      <dgm:prSet presAssocID="{F8D42CE2-A834-4BC6-A569-A33B818DAA3D}" presName="childText" presStyleLbl="bgAcc1" presStyleIdx="1" presStyleCnt="5" custScaleX="285776" custScaleY="78835" custLinFactNeighborY="15597">
        <dgm:presLayoutVars>
          <dgm:bulletEnabled val="1"/>
        </dgm:presLayoutVars>
      </dgm:prSet>
      <dgm:spPr/>
    </dgm:pt>
    <dgm:pt modelId="{83152780-2F94-4B89-B74D-D5553E51881D}" type="pres">
      <dgm:prSet presAssocID="{2E4AFD7C-EA95-4610-B495-CC2FE151F39D}" presName="Name13" presStyleLbl="parChTrans1D2" presStyleIdx="2" presStyleCnt="5"/>
      <dgm:spPr/>
    </dgm:pt>
    <dgm:pt modelId="{2FCC2D51-DD19-486D-B6DC-ACCE63D0B782}" type="pres">
      <dgm:prSet presAssocID="{5D819D0D-6DD9-4A86-AFEF-E44C6B00FCEA}" presName="childText" presStyleLbl="bgAcc1" presStyleIdx="2" presStyleCnt="5" custScaleX="285776" custScaleY="78835" custLinFactNeighborY="15597">
        <dgm:presLayoutVars>
          <dgm:bulletEnabled val="1"/>
        </dgm:presLayoutVars>
      </dgm:prSet>
      <dgm:spPr/>
    </dgm:pt>
    <dgm:pt modelId="{F091571A-05EF-4C22-90E0-83E5D680F59C}" type="pres">
      <dgm:prSet presAssocID="{0008EA41-8E3B-45F9-9133-16B4A74FA8F2}" presName="Name13" presStyleLbl="parChTrans1D2" presStyleIdx="3" presStyleCnt="5"/>
      <dgm:spPr/>
    </dgm:pt>
    <dgm:pt modelId="{443445B7-64A4-450B-9935-DE0D5521F634}" type="pres">
      <dgm:prSet presAssocID="{9BBD5018-7D15-4C36-B11B-5082B0B7F7F5}" presName="childText" presStyleLbl="bgAcc1" presStyleIdx="3" presStyleCnt="5" custScaleX="285776" custScaleY="78835" custLinFactNeighborY="13864">
        <dgm:presLayoutVars>
          <dgm:bulletEnabled val="1"/>
        </dgm:presLayoutVars>
      </dgm:prSet>
      <dgm:spPr/>
    </dgm:pt>
    <dgm:pt modelId="{318A3122-B815-45A0-BF3B-9297C98F0D13}" type="pres">
      <dgm:prSet presAssocID="{0D17EE34-55B6-42EC-829C-E8A3BBEBD7AF}" presName="Name13" presStyleLbl="parChTrans1D2" presStyleIdx="4" presStyleCnt="5"/>
      <dgm:spPr/>
    </dgm:pt>
    <dgm:pt modelId="{99F9EB74-3693-4174-B672-37A7AD0676A4}" type="pres">
      <dgm:prSet presAssocID="{38C26D5F-65F9-480A-9633-4586B1D5EAC5}" presName="childText" presStyleLbl="bgAcc1" presStyleIdx="4" presStyleCnt="5" custScaleX="285776" custScaleY="78835" custLinFactNeighborX="-1184" custLinFactNeighborY="11538">
        <dgm:presLayoutVars>
          <dgm:bulletEnabled val="1"/>
        </dgm:presLayoutVars>
      </dgm:prSet>
      <dgm:spPr/>
    </dgm:pt>
    <dgm:pt modelId="{A0A9914E-0C4D-4C3A-9467-426AA438FE05}" type="pres">
      <dgm:prSet presAssocID="{0A04EA22-CE21-415C-B834-BB45AA07748F}" presName="root" presStyleCnt="0"/>
      <dgm:spPr/>
    </dgm:pt>
    <dgm:pt modelId="{DB5D43E8-5AD8-40D8-A279-EEA3AD37D40E}" type="pres">
      <dgm:prSet presAssocID="{0A04EA22-CE21-415C-B834-BB45AA07748F}" presName="rootComposite" presStyleCnt="0"/>
      <dgm:spPr/>
    </dgm:pt>
    <dgm:pt modelId="{E7C7E88E-8C16-482F-BD0C-E56265ADFC3F}" type="pres">
      <dgm:prSet presAssocID="{0A04EA22-CE21-415C-B834-BB45AA07748F}" presName="rootText" presStyleLbl="node1" presStyleIdx="3" presStyleCnt="4" custScaleX="143120" custScaleY="110952" custLinFactNeighborX="-22860"/>
      <dgm:spPr/>
    </dgm:pt>
    <dgm:pt modelId="{8DEC1217-16A9-4FD5-ABC0-81630AF63856}" type="pres">
      <dgm:prSet presAssocID="{0A04EA22-CE21-415C-B834-BB45AA07748F}" presName="rootConnector" presStyleLbl="node1" presStyleIdx="3" presStyleCnt="4"/>
      <dgm:spPr/>
    </dgm:pt>
    <dgm:pt modelId="{AC81B20C-A655-4962-86C0-61A49B10FF8D}" type="pres">
      <dgm:prSet presAssocID="{0A04EA22-CE21-415C-B834-BB45AA07748F}" presName="childShape" presStyleCnt="0"/>
      <dgm:spPr/>
    </dgm:pt>
  </dgm:ptLst>
  <dgm:cxnLst>
    <dgm:cxn modelId="{E4E15101-BF1E-4ADB-9A58-B74B6268C1B0}" type="presOf" srcId="{0A04EA22-CE21-415C-B834-BB45AA07748F}" destId="{8DEC1217-16A9-4FD5-ABC0-81630AF63856}" srcOrd="1" destOrd="0" presId="urn:microsoft.com/office/officeart/2005/8/layout/hierarchy3"/>
    <dgm:cxn modelId="{9A29C708-89CC-47B9-8DC2-7A042A4F3843}" srcId="{F38C7B3B-2348-4544-82E5-9CD66D9E0053}" destId="{BD456371-6D32-4C3F-AE44-9B23FBBC6B3B}" srcOrd="1" destOrd="0" parTransId="{BA021D60-DA28-438C-A88C-B5D752B1B1A1}" sibTransId="{59A7BBBE-5364-4B57-AF9D-24669950DCBD}"/>
    <dgm:cxn modelId="{D1BB2B10-1D5F-40F9-B39B-4BE4ECDEAADC}" type="presOf" srcId="{0008EA41-8E3B-45F9-9133-16B4A74FA8F2}" destId="{F091571A-05EF-4C22-90E0-83E5D680F59C}" srcOrd="0" destOrd="0" presId="urn:microsoft.com/office/officeart/2005/8/layout/hierarchy3"/>
    <dgm:cxn modelId="{B32F7B13-6765-410F-9AAD-B08165DEE0CC}" srcId="{6B1EF6B1-C08E-49B7-A26C-B9DCEBCB281D}" destId="{F8D42CE2-A834-4BC6-A569-A33B818DAA3D}" srcOrd="1" destOrd="0" parTransId="{6629709F-EC18-41A8-BBD0-E66F6161ECF1}" sibTransId="{9C6FB0AF-F94A-44BD-A239-6840624D6DB4}"/>
    <dgm:cxn modelId="{52BC3B20-D819-4884-A09A-948E48617699}" type="presOf" srcId="{BD456371-6D32-4C3F-AE44-9B23FBBC6B3B}" destId="{6E4AA7E5-DB6E-4014-9500-AFA22B770C6C}" srcOrd="0" destOrd="0" presId="urn:microsoft.com/office/officeart/2005/8/layout/hierarchy3"/>
    <dgm:cxn modelId="{8E646324-3647-4963-9781-BC54FDC91CF1}" type="presOf" srcId="{2E4AFD7C-EA95-4610-B495-CC2FE151F39D}" destId="{83152780-2F94-4B89-B74D-D5553E51881D}" srcOrd="0" destOrd="0" presId="urn:microsoft.com/office/officeart/2005/8/layout/hierarchy3"/>
    <dgm:cxn modelId="{65054B24-FC7A-459A-B7C4-0A8FB627D386}" type="presOf" srcId="{F8D42CE2-A834-4BC6-A569-A33B818DAA3D}" destId="{DCF7B2FA-2787-4C86-B718-7D441947AE96}" srcOrd="0" destOrd="0" presId="urn:microsoft.com/office/officeart/2005/8/layout/hierarchy3"/>
    <dgm:cxn modelId="{BD76A625-F1B4-4DCC-9961-1AC8FF3C1FEE}" type="presOf" srcId="{0D17EE34-55B6-42EC-829C-E8A3BBEBD7AF}" destId="{318A3122-B815-45A0-BF3B-9297C98F0D13}" srcOrd="0" destOrd="0" presId="urn:microsoft.com/office/officeart/2005/8/layout/hierarchy3"/>
    <dgm:cxn modelId="{99EE0134-397F-459C-9AA8-79F91A970787}" type="presOf" srcId="{59ABD17E-8E72-491E-A62B-A04AEF1EE46B}" destId="{FDB896EF-FA09-4F75-BB84-C276DBACA0C6}" srcOrd="0" destOrd="0" presId="urn:microsoft.com/office/officeart/2005/8/layout/hierarchy3"/>
    <dgm:cxn modelId="{50B4B444-55D9-4A78-949D-BA5F0FC9333F}" type="presOf" srcId="{BCD72551-317A-43C7-8C9B-B0E1CA580095}" destId="{36D00048-5D37-4862-804F-B2A665A34727}" srcOrd="0" destOrd="0" presId="urn:microsoft.com/office/officeart/2005/8/layout/hierarchy3"/>
    <dgm:cxn modelId="{B417866F-9EF2-4AF7-97D6-162EDB0680B2}" type="presOf" srcId="{6B1EF6B1-C08E-49B7-A26C-B9DCEBCB281D}" destId="{E98D4A2B-BE1B-465F-95C4-620B85E13858}" srcOrd="1" destOrd="0" presId="urn:microsoft.com/office/officeart/2005/8/layout/hierarchy3"/>
    <dgm:cxn modelId="{7ADBB251-35B3-4646-8107-C8EC194D3DFA}" type="presOf" srcId="{0A04EA22-CE21-415C-B834-BB45AA07748F}" destId="{E7C7E88E-8C16-482F-BD0C-E56265ADFC3F}" srcOrd="0" destOrd="0" presId="urn:microsoft.com/office/officeart/2005/8/layout/hierarchy3"/>
    <dgm:cxn modelId="{53287055-9271-4609-AA1B-A12DFEDCD6DB}" srcId="{F38C7B3B-2348-4544-82E5-9CD66D9E0053}" destId="{59ABD17E-8E72-491E-A62B-A04AEF1EE46B}" srcOrd="0" destOrd="0" parTransId="{E577D844-FC94-407D-B652-14D882AB5426}" sibTransId="{D0AF6C20-848C-4603-A00A-0626B0EEAAFB}"/>
    <dgm:cxn modelId="{7739A68B-66A5-466C-BFF7-D877BFDADEF5}" srcId="{6B1EF6B1-C08E-49B7-A26C-B9DCEBCB281D}" destId="{5D819D0D-6DD9-4A86-AFEF-E44C6B00FCEA}" srcOrd="2" destOrd="0" parTransId="{2E4AFD7C-EA95-4610-B495-CC2FE151F39D}" sibTransId="{54F2F40E-6271-4D97-B665-F479B1A3F793}"/>
    <dgm:cxn modelId="{FAAA6293-993A-4EA6-B6F5-332853E17295}" srcId="{6B1EF6B1-C08E-49B7-A26C-B9DCEBCB281D}" destId="{9BBD5018-7D15-4C36-B11B-5082B0B7F7F5}" srcOrd="3" destOrd="0" parTransId="{0008EA41-8E3B-45F9-9133-16B4A74FA8F2}" sibTransId="{FBBBE1CF-6C44-4145-ABEC-70680CD8991A}"/>
    <dgm:cxn modelId="{D3D0AF9E-F46B-4115-8BAD-CE85A085869F}" type="presOf" srcId="{F38C7B3B-2348-4544-82E5-9CD66D9E0053}" destId="{F46BD36D-375E-4442-8D99-5AEE31F14473}" srcOrd="0" destOrd="0" presId="urn:microsoft.com/office/officeart/2005/8/layout/hierarchy3"/>
    <dgm:cxn modelId="{7B6C8FA6-C673-4752-B30A-0E49484F959E}" type="presOf" srcId="{6629709F-EC18-41A8-BBD0-E66F6161ECF1}" destId="{1F8D7813-2376-4FBB-B6C3-6EDCE1A09451}" srcOrd="0" destOrd="0" presId="urn:microsoft.com/office/officeart/2005/8/layout/hierarchy3"/>
    <dgm:cxn modelId="{5C3295A6-F474-4C53-B792-4A11239DDEBC}" type="presOf" srcId="{6B1EF6B1-C08E-49B7-A26C-B9DCEBCB281D}" destId="{631B6871-FE19-4686-97D5-E3FEFFF13F4B}" srcOrd="0" destOrd="0" presId="urn:microsoft.com/office/officeart/2005/8/layout/hierarchy3"/>
    <dgm:cxn modelId="{B377EBA9-BBE5-4015-8E34-18BA0BBC4F08}" srcId="{6B1EF6B1-C08E-49B7-A26C-B9DCEBCB281D}" destId="{38C26D5F-65F9-480A-9633-4586B1D5EAC5}" srcOrd="4" destOrd="0" parTransId="{0D17EE34-55B6-42EC-829C-E8A3BBEBD7AF}" sibTransId="{94694437-7996-4578-815E-D00831AA42C3}"/>
    <dgm:cxn modelId="{7796FFAC-9B96-42F6-B53B-883CC2DD7A38}" srcId="{F38C7B3B-2348-4544-82E5-9CD66D9E0053}" destId="{0A04EA22-CE21-415C-B834-BB45AA07748F}" srcOrd="3" destOrd="0" parTransId="{6B2829A8-CBFC-45B2-8505-067C5D94F279}" sibTransId="{1C77989E-8E96-4FD4-95E0-2917CC9600CE}"/>
    <dgm:cxn modelId="{7F0507B1-370E-412D-B040-11EC4A5FD6BA}" type="presOf" srcId="{5D819D0D-6DD9-4A86-AFEF-E44C6B00FCEA}" destId="{2FCC2D51-DD19-486D-B6DC-ACCE63D0B782}" srcOrd="0" destOrd="0" presId="urn:microsoft.com/office/officeart/2005/8/layout/hierarchy3"/>
    <dgm:cxn modelId="{6CDF78BF-64E1-49F8-8BAD-05A50EFE96F9}" type="presOf" srcId="{59ABD17E-8E72-491E-A62B-A04AEF1EE46B}" destId="{5820474D-D657-4A2D-989F-BEF8FB9A712C}" srcOrd="1" destOrd="0" presId="urn:microsoft.com/office/officeart/2005/8/layout/hierarchy3"/>
    <dgm:cxn modelId="{897F53C3-648E-436A-8966-FAC9D97A8FAF}" srcId="{F38C7B3B-2348-4544-82E5-9CD66D9E0053}" destId="{6B1EF6B1-C08E-49B7-A26C-B9DCEBCB281D}" srcOrd="2" destOrd="0" parTransId="{D449FA7B-50C4-495E-8DC0-B569D6DD89CB}" sibTransId="{614BDAA4-BC1F-4FDC-9124-ABF52977A79D}"/>
    <dgm:cxn modelId="{409E06C5-2E95-41D8-9836-1CD78732D7B5}" type="presOf" srcId="{38C26D5F-65F9-480A-9633-4586B1D5EAC5}" destId="{99F9EB74-3693-4174-B672-37A7AD0676A4}" srcOrd="0" destOrd="0" presId="urn:microsoft.com/office/officeart/2005/8/layout/hierarchy3"/>
    <dgm:cxn modelId="{8108F1C9-EFF2-4024-B14B-04A06499158D}" type="presOf" srcId="{CE93784D-4904-4239-B671-DA9BAF291400}" destId="{B4338315-99CB-4624-9AA9-20A95B092A11}" srcOrd="0" destOrd="0" presId="urn:microsoft.com/office/officeart/2005/8/layout/hierarchy3"/>
    <dgm:cxn modelId="{4335D4D6-A2BE-4A65-AC46-8263EC27DE7A}" srcId="{6B1EF6B1-C08E-49B7-A26C-B9DCEBCB281D}" destId="{BCD72551-317A-43C7-8C9B-B0E1CA580095}" srcOrd="0" destOrd="0" parTransId="{CE93784D-4904-4239-B671-DA9BAF291400}" sibTransId="{1E583A68-8DE2-4FD2-93C5-1CD0B7C7F4BC}"/>
    <dgm:cxn modelId="{37C3CCE3-EA87-4850-AA0E-8AB983C6A6E7}" type="presOf" srcId="{BD456371-6D32-4C3F-AE44-9B23FBBC6B3B}" destId="{81AE53F2-36DE-4299-B1CC-0E40ECD90700}" srcOrd="1" destOrd="0" presId="urn:microsoft.com/office/officeart/2005/8/layout/hierarchy3"/>
    <dgm:cxn modelId="{72567CF0-B421-458C-A929-2992CDEDF35C}" type="presOf" srcId="{9BBD5018-7D15-4C36-B11B-5082B0B7F7F5}" destId="{443445B7-64A4-450B-9935-DE0D5521F634}" srcOrd="0" destOrd="0" presId="urn:microsoft.com/office/officeart/2005/8/layout/hierarchy3"/>
    <dgm:cxn modelId="{6A0CE546-6F45-4351-BFE8-13C10366571A}" type="presParOf" srcId="{F46BD36D-375E-4442-8D99-5AEE31F14473}" destId="{6EC75E10-3A77-4213-9299-92680586E662}" srcOrd="0" destOrd="0" presId="urn:microsoft.com/office/officeart/2005/8/layout/hierarchy3"/>
    <dgm:cxn modelId="{2C2868E2-7444-4323-A27D-45C5773B1C86}" type="presParOf" srcId="{6EC75E10-3A77-4213-9299-92680586E662}" destId="{B5582092-ED21-4AE1-8742-8641F790E04B}" srcOrd="0" destOrd="0" presId="urn:microsoft.com/office/officeart/2005/8/layout/hierarchy3"/>
    <dgm:cxn modelId="{FE38E818-A455-4D1E-B9CD-7FCC20682B46}" type="presParOf" srcId="{B5582092-ED21-4AE1-8742-8641F790E04B}" destId="{FDB896EF-FA09-4F75-BB84-C276DBACA0C6}" srcOrd="0" destOrd="0" presId="urn:microsoft.com/office/officeart/2005/8/layout/hierarchy3"/>
    <dgm:cxn modelId="{CF674EBB-BD24-42D2-8B84-8B842538A270}" type="presParOf" srcId="{B5582092-ED21-4AE1-8742-8641F790E04B}" destId="{5820474D-D657-4A2D-989F-BEF8FB9A712C}" srcOrd="1" destOrd="0" presId="urn:microsoft.com/office/officeart/2005/8/layout/hierarchy3"/>
    <dgm:cxn modelId="{DA45DF4C-C159-4FFD-BF03-5C0CD613BE48}" type="presParOf" srcId="{6EC75E10-3A77-4213-9299-92680586E662}" destId="{8431B3B9-E7D1-43D6-B5D1-FD28BFB1385C}" srcOrd="1" destOrd="0" presId="urn:microsoft.com/office/officeart/2005/8/layout/hierarchy3"/>
    <dgm:cxn modelId="{D210DC76-ED4F-40A6-B135-F7D563769F17}" type="presParOf" srcId="{F46BD36D-375E-4442-8D99-5AEE31F14473}" destId="{27822978-251C-4772-989B-1C5B59C7C944}" srcOrd="1" destOrd="0" presId="urn:microsoft.com/office/officeart/2005/8/layout/hierarchy3"/>
    <dgm:cxn modelId="{5D93531F-ABB8-49EB-B629-0B2AB829B610}" type="presParOf" srcId="{27822978-251C-4772-989B-1C5B59C7C944}" destId="{A083C062-EAD9-485C-A804-34F8A172705D}" srcOrd="0" destOrd="0" presId="urn:microsoft.com/office/officeart/2005/8/layout/hierarchy3"/>
    <dgm:cxn modelId="{83912A2B-CB2A-4E78-9E0B-F1B6F4C8A57B}" type="presParOf" srcId="{A083C062-EAD9-485C-A804-34F8A172705D}" destId="{6E4AA7E5-DB6E-4014-9500-AFA22B770C6C}" srcOrd="0" destOrd="0" presId="urn:microsoft.com/office/officeart/2005/8/layout/hierarchy3"/>
    <dgm:cxn modelId="{4CA1C35B-BAC0-4E0E-9C88-6C34D9D44079}" type="presParOf" srcId="{A083C062-EAD9-485C-A804-34F8A172705D}" destId="{81AE53F2-36DE-4299-B1CC-0E40ECD90700}" srcOrd="1" destOrd="0" presId="urn:microsoft.com/office/officeart/2005/8/layout/hierarchy3"/>
    <dgm:cxn modelId="{7219CDF7-34DE-4AD7-BCE7-748424EF7B91}" type="presParOf" srcId="{27822978-251C-4772-989B-1C5B59C7C944}" destId="{DE480D0B-FEC6-4254-AD57-D5C92CFE46A5}" srcOrd="1" destOrd="0" presId="urn:microsoft.com/office/officeart/2005/8/layout/hierarchy3"/>
    <dgm:cxn modelId="{A1DE6A3F-6A02-40C3-A03F-7085D20359CA}" type="presParOf" srcId="{F46BD36D-375E-4442-8D99-5AEE31F14473}" destId="{E3A41E62-3232-4019-A018-47EB1F9D61B9}" srcOrd="2" destOrd="0" presId="urn:microsoft.com/office/officeart/2005/8/layout/hierarchy3"/>
    <dgm:cxn modelId="{C3EE8B49-5D1B-4DD0-994D-90573B125C71}" type="presParOf" srcId="{E3A41E62-3232-4019-A018-47EB1F9D61B9}" destId="{63B3DC83-A5C7-4DA1-881C-634554CD4719}" srcOrd="0" destOrd="0" presId="urn:microsoft.com/office/officeart/2005/8/layout/hierarchy3"/>
    <dgm:cxn modelId="{36246253-52D9-4533-977E-DFD6AEE268DD}" type="presParOf" srcId="{63B3DC83-A5C7-4DA1-881C-634554CD4719}" destId="{631B6871-FE19-4686-97D5-E3FEFFF13F4B}" srcOrd="0" destOrd="0" presId="urn:microsoft.com/office/officeart/2005/8/layout/hierarchy3"/>
    <dgm:cxn modelId="{D9829299-2BC5-414C-ADFC-78EA57A137A1}" type="presParOf" srcId="{63B3DC83-A5C7-4DA1-881C-634554CD4719}" destId="{E98D4A2B-BE1B-465F-95C4-620B85E13858}" srcOrd="1" destOrd="0" presId="urn:microsoft.com/office/officeart/2005/8/layout/hierarchy3"/>
    <dgm:cxn modelId="{0E4EC55F-A147-4ABD-B7CC-6E2B8D5D04C0}" type="presParOf" srcId="{E3A41E62-3232-4019-A018-47EB1F9D61B9}" destId="{33A30B76-E5E6-4527-ADB6-3E82D62844A2}" srcOrd="1" destOrd="0" presId="urn:microsoft.com/office/officeart/2005/8/layout/hierarchy3"/>
    <dgm:cxn modelId="{3EB041AA-F4E3-42E6-B8E7-45E868AD030E}" type="presParOf" srcId="{33A30B76-E5E6-4527-ADB6-3E82D62844A2}" destId="{B4338315-99CB-4624-9AA9-20A95B092A11}" srcOrd="0" destOrd="0" presId="urn:microsoft.com/office/officeart/2005/8/layout/hierarchy3"/>
    <dgm:cxn modelId="{07F5B167-BED9-447F-8D36-F2731B8E7906}" type="presParOf" srcId="{33A30B76-E5E6-4527-ADB6-3E82D62844A2}" destId="{36D00048-5D37-4862-804F-B2A665A34727}" srcOrd="1" destOrd="0" presId="urn:microsoft.com/office/officeart/2005/8/layout/hierarchy3"/>
    <dgm:cxn modelId="{39FE7557-143B-4872-93E8-07E95B679DC1}" type="presParOf" srcId="{33A30B76-E5E6-4527-ADB6-3E82D62844A2}" destId="{1F8D7813-2376-4FBB-B6C3-6EDCE1A09451}" srcOrd="2" destOrd="0" presId="urn:microsoft.com/office/officeart/2005/8/layout/hierarchy3"/>
    <dgm:cxn modelId="{3F1DC59C-FEE5-4E8F-91F5-375E67C0F25B}" type="presParOf" srcId="{33A30B76-E5E6-4527-ADB6-3E82D62844A2}" destId="{DCF7B2FA-2787-4C86-B718-7D441947AE96}" srcOrd="3" destOrd="0" presId="urn:microsoft.com/office/officeart/2005/8/layout/hierarchy3"/>
    <dgm:cxn modelId="{E926B2A8-5C0A-4209-95E5-0B36C15C9372}" type="presParOf" srcId="{33A30B76-E5E6-4527-ADB6-3E82D62844A2}" destId="{83152780-2F94-4B89-B74D-D5553E51881D}" srcOrd="4" destOrd="0" presId="urn:microsoft.com/office/officeart/2005/8/layout/hierarchy3"/>
    <dgm:cxn modelId="{1AA47788-C0FE-405D-9C16-EED9F7050BB4}" type="presParOf" srcId="{33A30B76-E5E6-4527-ADB6-3E82D62844A2}" destId="{2FCC2D51-DD19-486D-B6DC-ACCE63D0B782}" srcOrd="5" destOrd="0" presId="urn:microsoft.com/office/officeart/2005/8/layout/hierarchy3"/>
    <dgm:cxn modelId="{E5B992AC-BBFA-431E-A1AA-DD5761ACEADC}" type="presParOf" srcId="{33A30B76-E5E6-4527-ADB6-3E82D62844A2}" destId="{F091571A-05EF-4C22-90E0-83E5D680F59C}" srcOrd="6" destOrd="0" presId="urn:microsoft.com/office/officeart/2005/8/layout/hierarchy3"/>
    <dgm:cxn modelId="{6C47AF19-9C26-4917-94E4-B6DB91591BBD}" type="presParOf" srcId="{33A30B76-E5E6-4527-ADB6-3E82D62844A2}" destId="{443445B7-64A4-450B-9935-DE0D5521F634}" srcOrd="7" destOrd="0" presId="urn:microsoft.com/office/officeart/2005/8/layout/hierarchy3"/>
    <dgm:cxn modelId="{3C664353-6668-422E-8F19-DEEED27DB047}" type="presParOf" srcId="{33A30B76-E5E6-4527-ADB6-3E82D62844A2}" destId="{318A3122-B815-45A0-BF3B-9297C98F0D13}" srcOrd="8" destOrd="0" presId="urn:microsoft.com/office/officeart/2005/8/layout/hierarchy3"/>
    <dgm:cxn modelId="{3D2229D5-D751-4E3A-A204-EACD83AF6FA9}" type="presParOf" srcId="{33A30B76-E5E6-4527-ADB6-3E82D62844A2}" destId="{99F9EB74-3693-4174-B672-37A7AD0676A4}" srcOrd="9" destOrd="0" presId="urn:microsoft.com/office/officeart/2005/8/layout/hierarchy3"/>
    <dgm:cxn modelId="{5519646C-83AE-4097-8DB3-C8250703ADC7}" type="presParOf" srcId="{F46BD36D-375E-4442-8D99-5AEE31F14473}" destId="{A0A9914E-0C4D-4C3A-9467-426AA438FE05}" srcOrd="3" destOrd="0" presId="urn:microsoft.com/office/officeart/2005/8/layout/hierarchy3"/>
    <dgm:cxn modelId="{444708BB-7BB6-4ED1-A5E3-D7BADDC37EA3}" type="presParOf" srcId="{A0A9914E-0C4D-4C3A-9467-426AA438FE05}" destId="{DB5D43E8-5AD8-40D8-A279-EEA3AD37D40E}" srcOrd="0" destOrd="0" presId="urn:microsoft.com/office/officeart/2005/8/layout/hierarchy3"/>
    <dgm:cxn modelId="{6CE1EFE3-0AB3-4A10-89FC-3C74EE3C5E31}" type="presParOf" srcId="{DB5D43E8-5AD8-40D8-A279-EEA3AD37D40E}" destId="{E7C7E88E-8C16-482F-BD0C-E56265ADFC3F}" srcOrd="0" destOrd="0" presId="urn:microsoft.com/office/officeart/2005/8/layout/hierarchy3"/>
    <dgm:cxn modelId="{3CB44DF8-7B90-48F4-A517-B0C18035FE33}" type="presParOf" srcId="{DB5D43E8-5AD8-40D8-A279-EEA3AD37D40E}" destId="{8DEC1217-16A9-4FD5-ABC0-81630AF63856}" srcOrd="1" destOrd="0" presId="urn:microsoft.com/office/officeart/2005/8/layout/hierarchy3"/>
    <dgm:cxn modelId="{72BF362E-A83E-4AE3-A76D-0CA940E12968}" type="presParOf" srcId="{A0A9914E-0C4D-4C3A-9467-426AA438FE05}" destId="{AC81B20C-A655-4962-86C0-61A49B10FF8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896EF-FA09-4F75-BB84-C276DBACA0C6}">
      <dsp:nvSpPr>
        <dsp:cNvPr id="0" name=""/>
        <dsp:cNvSpPr/>
      </dsp:nvSpPr>
      <dsp:spPr>
        <a:xfrm>
          <a:off x="3603" y="247781"/>
          <a:ext cx="1660040" cy="643462"/>
        </a:xfrm>
        <a:prstGeom prst="roundRect">
          <a:avLst>
            <a:gd name="adj" fmla="val 10000"/>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PLAN</a:t>
          </a:r>
          <a:endParaRPr lang="en-US" sz="1300" b="1" kern="1200" dirty="0"/>
        </a:p>
      </dsp:txBody>
      <dsp:txXfrm>
        <a:off x="22449" y="266627"/>
        <a:ext cx="1622348" cy="605770"/>
      </dsp:txXfrm>
    </dsp:sp>
    <dsp:sp modelId="{6E4AA7E5-DB6E-4014-9500-AFA22B770C6C}">
      <dsp:nvSpPr>
        <dsp:cNvPr id="0" name=""/>
        <dsp:cNvSpPr/>
      </dsp:nvSpPr>
      <dsp:spPr>
        <a:xfrm>
          <a:off x="1865233" y="247781"/>
          <a:ext cx="1660040" cy="643462"/>
        </a:xfrm>
        <a:prstGeom prst="roundRect">
          <a:avLst>
            <a:gd name="adj" fmla="val 10000"/>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PREPARE</a:t>
          </a:r>
          <a:endParaRPr lang="en-US" sz="1500" b="1" kern="1200" dirty="0"/>
        </a:p>
      </dsp:txBody>
      <dsp:txXfrm>
        <a:off x="1884079" y="266627"/>
        <a:ext cx="1622348" cy="605770"/>
      </dsp:txXfrm>
    </dsp:sp>
    <dsp:sp modelId="{631B6871-FE19-4686-97D5-E3FEFFF13F4B}">
      <dsp:nvSpPr>
        <dsp:cNvPr id="0" name=""/>
        <dsp:cNvSpPr/>
      </dsp:nvSpPr>
      <dsp:spPr>
        <a:xfrm>
          <a:off x="3726863" y="247781"/>
          <a:ext cx="1660040" cy="643462"/>
        </a:xfrm>
        <a:prstGeom prst="roundRect">
          <a:avLst>
            <a:gd name="adj" fmla="val 10000"/>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RESPOND</a:t>
          </a:r>
          <a:endParaRPr lang="en-US" sz="1500" b="1" kern="1200" dirty="0"/>
        </a:p>
      </dsp:txBody>
      <dsp:txXfrm>
        <a:off x="3745709" y="266627"/>
        <a:ext cx="1622348" cy="605770"/>
      </dsp:txXfrm>
    </dsp:sp>
    <dsp:sp modelId="{B4338315-99CB-4624-9AA9-20A95B092A11}">
      <dsp:nvSpPr>
        <dsp:cNvPr id="0" name=""/>
        <dsp:cNvSpPr/>
      </dsp:nvSpPr>
      <dsp:spPr>
        <a:xfrm>
          <a:off x="3892867" y="891244"/>
          <a:ext cx="342771" cy="464041"/>
        </a:xfrm>
        <a:custGeom>
          <a:avLst/>
          <a:gdLst/>
          <a:ahLst/>
          <a:cxnLst/>
          <a:rect l="0" t="0" r="0" b="0"/>
          <a:pathLst>
            <a:path>
              <a:moveTo>
                <a:pt x="0" y="0"/>
              </a:moveTo>
              <a:lnTo>
                <a:pt x="0" y="464041"/>
              </a:lnTo>
              <a:lnTo>
                <a:pt x="342771" y="464041"/>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D00048-5D37-4862-804F-B2A665A34727}">
      <dsp:nvSpPr>
        <dsp:cNvPr id="0" name=""/>
        <dsp:cNvSpPr/>
      </dsp:nvSpPr>
      <dsp:spPr>
        <a:xfrm>
          <a:off x="4235639" y="1126685"/>
          <a:ext cx="2651759" cy="457201"/>
        </a:xfrm>
        <a:prstGeom prst="roundRect">
          <a:avLst>
            <a:gd name="adj" fmla="val 10000"/>
          </a:avLst>
        </a:prstGeom>
        <a:solidFill>
          <a:schemeClr val="accent2">
            <a:lumMod val="60000"/>
            <a:lumOff val="40000"/>
            <a:alpha val="9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Assess</a:t>
          </a:r>
        </a:p>
      </dsp:txBody>
      <dsp:txXfrm>
        <a:off x="4249030" y="1140076"/>
        <a:ext cx="2624977" cy="430419"/>
      </dsp:txXfrm>
    </dsp:sp>
    <dsp:sp modelId="{1F8D7813-2376-4FBB-B6C3-6EDCE1A09451}">
      <dsp:nvSpPr>
        <dsp:cNvPr id="0" name=""/>
        <dsp:cNvSpPr/>
      </dsp:nvSpPr>
      <dsp:spPr>
        <a:xfrm>
          <a:off x="3892867" y="891244"/>
          <a:ext cx="342771" cy="1066229"/>
        </a:xfrm>
        <a:custGeom>
          <a:avLst/>
          <a:gdLst/>
          <a:ahLst/>
          <a:cxnLst/>
          <a:rect l="0" t="0" r="0" b="0"/>
          <a:pathLst>
            <a:path>
              <a:moveTo>
                <a:pt x="0" y="0"/>
              </a:moveTo>
              <a:lnTo>
                <a:pt x="0" y="1066229"/>
              </a:lnTo>
              <a:lnTo>
                <a:pt x="342771" y="1066229"/>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F7B2FA-2787-4C86-B718-7D441947AE96}">
      <dsp:nvSpPr>
        <dsp:cNvPr id="0" name=""/>
        <dsp:cNvSpPr/>
      </dsp:nvSpPr>
      <dsp:spPr>
        <a:xfrm>
          <a:off x="4235639" y="1728873"/>
          <a:ext cx="2651759" cy="457201"/>
        </a:xfrm>
        <a:prstGeom prst="roundRect">
          <a:avLst>
            <a:gd name="adj" fmla="val 10000"/>
          </a:avLst>
        </a:prstGeom>
        <a:solidFill>
          <a:schemeClr val="accent2">
            <a:lumMod val="60000"/>
            <a:lumOff val="40000"/>
            <a:alpha val="9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Activate Response</a:t>
          </a:r>
        </a:p>
      </dsp:txBody>
      <dsp:txXfrm>
        <a:off x="4249030" y="1742264"/>
        <a:ext cx="2624977" cy="430419"/>
      </dsp:txXfrm>
    </dsp:sp>
    <dsp:sp modelId="{83152780-2F94-4B89-B74D-D5553E51881D}">
      <dsp:nvSpPr>
        <dsp:cNvPr id="0" name=""/>
        <dsp:cNvSpPr/>
      </dsp:nvSpPr>
      <dsp:spPr>
        <a:xfrm>
          <a:off x="3892867" y="891244"/>
          <a:ext cx="342771" cy="1668418"/>
        </a:xfrm>
        <a:custGeom>
          <a:avLst/>
          <a:gdLst/>
          <a:ahLst/>
          <a:cxnLst/>
          <a:rect l="0" t="0" r="0" b="0"/>
          <a:pathLst>
            <a:path>
              <a:moveTo>
                <a:pt x="0" y="0"/>
              </a:moveTo>
              <a:lnTo>
                <a:pt x="0" y="1668418"/>
              </a:lnTo>
              <a:lnTo>
                <a:pt x="342771" y="1668418"/>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CC2D51-DD19-486D-B6DC-ACCE63D0B782}">
      <dsp:nvSpPr>
        <dsp:cNvPr id="0" name=""/>
        <dsp:cNvSpPr/>
      </dsp:nvSpPr>
      <dsp:spPr>
        <a:xfrm>
          <a:off x="4235639" y="2331062"/>
          <a:ext cx="2651759" cy="457201"/>
        </a:xfrm>
        <a:prstGeom prst="roundRect">
          <a:avLst>
            <a:gd name="adj" fmla="val 10000"/>
          </a:avLst>
        </a:prstGeom>
        <a:solidFill>
          <a:schemeClr val="accent2">
            <a:lumMod val="60000"/>
            <a:lumOff val="40000"/>
            <a:alpha val="9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Mobilize Resources</a:t>
          </a:r>
        </a:p>
      </dsp:txBody>
      <dsp:txXfrm>
        <a:off x="4249030" y="2344453"/>
        <a:ext cx="2624977" cy="430419"/>
      </dsp:txXfrm>
    </dsp:sp>
    <dsp:sp modelId="{F091571A-05EF-4C22-90E0-83E5D680F59C}">
      <dsp:nvSpPr>
        <dsp:cNvPr id="0" name=""/>
        <dsp:cNvSpPr/>
      </dsp:nvSpPr>
      <dsp:spPr>
        <a:xfrm>
          <a:off x="3892867" y="891244"/>
          <a:ext cx="342771" cy="2260555"/>
        </a:xfrm>
        <a:custGeom>
          <a:avLst/>
          <a:gdLst/>
          <a:ahLst/>
          <a:cxnLst/>
          <a:rect l="0" t="0" r="0" b="0"/>
          <a:pathLst>
            <a:path>
              <a:moveTo>
                <a:pt x="0" y="0"/>
              </a:moveTo>
              <a:lnTo>
                <a:pt x="0" y="2260555"/>
              </a:lnTo>
              <a:lnTo>
                <a:pt x="342771" y="2260555"/>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3445B7-64A4-450B-9935-DE0D5521F634}">
      <dsp:nvSpPr>
        <dsp:cNvPr id="0" name=""/>
        <dsp:cNvSpPr/>
      </dsp:nvSpPr>
      <dsp:spPr>
        <a:xfrm>
          <a:off x="4235639" y="2923199"/>
          <a:ext cx="2651759" cy="457201"/>
        </a:xfrm>
        <a:prstGeom prst="roundRect">
          <a:avLst>
            <a:gd name="adj" fmla="val 10000"/>
          </a:avLst>
        </a:prstGeom>
        <a:solidFill>
          <a:schemeClr val="accent2">
            <a:lumMod val="60000"/>
            <a:lumOff val="40000"/>
            <a:alpha val="9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Execute &amp; Monitor Response</a:t>
          </a:r>
        </a:p>
      </dsp:txBody>
      <dsp:txXfrm>
        <a:off x="4249030" y="2936590"/>
        <a:ext cx="2624977" cy="430419"/>
      </dsp:txXfrm>
    </dsp:sp>
    <dsp:sp modelId="{318A3122-B815-45A0-BF3B-9297C98F0D13}">
      <dsp:nvSpPr>
        <dsp:cNvPr id="0" name=""/>
        <dsp:cNvSpPr/>
      </dsp:nvSpPr>
      <dsp:spPr>
        <a:xfrm>
          <a:off x="3892867" y="891244"/>
          <a:ext cx="331785" cy="2849254"/>
        </a:xfrm>
        <a:custGeom>
          <a:avLst/>
          <a:gdLst/>
          <a:ahLst/>
          <a:cxnLst/>
          <a:rect l="0" t="0" r="0" b="0"/>
          <a:pathLst>
            <a:path>
              <a:moveTo>
                <a:pt x="0" y="0"/>
              </a:moveTo>
              <a:lnTo>
                <a:pt x="0" y="2849254"/>
              </a:lnTo>
              <a:lnTo>
                <a:pt x="331785" y="2849254"/>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F9EB74-3693-4174-B672-37A7AD0676A4}">
      <dsp:nvSpPr>
        <dsp:cNvPr id="0" name=""/>
        <dsp:cNvSpPr/>
      </dsp:nvSpPr>
      <dsp:spPr>
        <a:xfrm>
          <a:off x="4224653" y="3511898"/>
          <a:ext cx="2651759" cy="457201"/>
        </a:xfrm>
        <a:prstGeom prst="roundRect">
          <a:avLst>
            <a:gd name="adj" fmla="val 10000"/>
          </a:avLst>
        </a:prstGeom>
        <a:solidFill>
          <a:schemeClr val="accent2">
            <a:lumMod val="60000"/>
            <a:lumOff val="40000"/>
            <a:alpha val="9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Stand Down</a:t>
          </a:r>
        </a:p>
      </dsp:txBody>
      <dsp:txXfrm>
        <a:off x="4238044" y="3525289"/>
        <a:ext cx="2624977" cy="430419"/>
      </dsp:txXfrm>
    </dsp:sp>
    <dsp:sp modelId="{E7C7E88E-8C16-482F-BD0C-E56265ADFC3F}">
      <dsp:nvSpPr>
        <dsp:cNvPr id="0" name=""/>
        <dsp:cNvSpPr/>
      </dsp:nvSpPr>
      <dsp:spPr>
        <a:xfrm>
          <a:off x="5588494" y="247781"/>
          <a:ext cx="1660040" cy="643462"/>
        </a:xfrm>
        <a:prstGeom prst="roundRect">
          <a:avLst>
            <a:gd name="adj" fmla="val 10000"/>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EVALUATE &amp; IMPROVE</a:t>
          </a:r>
        </a:p>
      </dsp:txBody>
      <dsp:txXfrm>
        <a:off x="5607340" y="266627"/>
        <a:ext cx="1622348" cy="6057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3256A22-627D-48D2-8D57-E83D35F89726}" type="datetimeFigureOut">
              <a:rPr lang="en-US" smtClean="0"/>
              <a:t>9/10/2024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4720F22-CFFD-4A54-B290-CFA8C115DEE7}" type="slidenum">
              <a:rPr lang="en-US" smtClean="0"/>
              <a:t>‹#›</a:t>
            </a:fld>
            <a:endParaRPr lang="en-US"/>
          </a:p>
        </p:txBody>
      </p:sp>
    </p:spTree>
    <p:extLst>
      <p:ext uri="{BB962C8B-B14F-4D97-AF65-F5344CB8AC3E}">
        <p14:creationId xmlns:p14="http://schemas.microsoft.com/office/powerpoint/2010/main" val="197048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sz="1600" dirty="0"/>
              <a:t>Federal pipeline safety regulations (49 CFR 192.616 and 49 CFR 195.440) require pipeline operators to develop and implement public awareness programs that follow the guidance provided by the American Petroleum Institute (API) Recommended Practice (RP) 1162, "Public Awareness Programs for Pipeline Operators" (incorporated by reference in federal regulations).</a:t>
            </a:r>
            <a:br>
              <a:rPr lang="en-US" sz="1600" dirty="0"/>
            </a:br>
            <a:endParaRPr lang="en-US" sz="1600" dirty="0"/>
          </a:p>
          <a:p>
            <a:pPr marL="174982" indent="-174982">
              <a:buFontTx/>
              <a:buChar char="-"/>
            </a:pPr>
            <a:r>
              <a:rPr lang="en-US" sz="1600" dirty="0"/>
              <a:t>API RP 1162 is an industry consensus standard that provides guidance and recommendations to pipeline operators for the development and implementation of enhanced public awareness programs. It addresses various elements of such programs, including the intended audiences, the kinds of information to be communicated, frequencies and methodologies for communicating the information, and evaluation of the programs for effectiveness</a:t>
            </a:r>
          </a:p>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a:t>
            </a:fld>
            <a:endParaRPr lang="en-US"/>
          </a:p>
        </p:txBody>
      </p:sp>
    </p:spTree>
    <p:extLst>
      <p:ext uri="{BB962C8B-B14F-4D97-AF65-F5344CB8AC3E}">
        <p14:creationId xmlns:p14="http://schemas.microsoft.com/office/powerpoint/2010/main" val="83995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25</a:t>
            </a:fld>
            <a:endParaRPr lang="en-US"/>
          </a:p>
        </p:txBody>
      </p:sp>
    </p:spTree>
    <p:extLst>
      <p:ext uri="{BB962C8B-B14F-4D97-AF65-F5344CB8AC3E}">
        <p14:creationId xmlns:p14="http://schemas.microsoft.com/office/powerpoint/2010/main" val="3556816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27</a:t>
            </a:fld>
            <a:endParaRPr lang="en-US"/>
          </a:p>
        </p:txBody>
      </p:sp>
    </p:spTree>
    <p:extLst>
      <p:ext uri="{BB962C8B-B14F-4D97-AF65-F5344CB8AC3E}">
        <p14:creationId xmlns:p14="http://schemas.microsoft.com/office/powerpoint/2010/main" val="252106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28</a:t>
            </a:fld>
            <a:endParaRPr lang="en-US"/>
          </a:p>
        </p:txBody>
      </p:sp>
    </p:spTree>
    <p:extLst>
      <p:ext uri="{BB962C8B-B14F-4D97-AF65-F5344CB8AC3E}">
        <p14:creationId xmlns:p14="http://schemas.microsoft.com/office/powerpoint/2010/main" val="369327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dirty="0">
                <a:latin typeface="Calibri" panose="020F0502020204030204" pitchFamily="34" charset="0"/>
                <a:ea typeface="Calibri" panose="020F0502020204030204" pitchFamily="34" charset="0"/>
                <a:cs typeface="Times New Roman" panose="02020603050405020304" pitchFamily="18" charset="0"/>
              </a:rPr>
              <a:t>Having awareness of pipelines located in your district is crucial.  For information on transmission pipelines, you can visit the National Pipeline Mapping System website.  The site is useful for pre-planning in your community. </a:t>
            </a:r>
          </a:p>
        </p:txBody>
      </p:sp>
      <p:sp>
        <p:nvSpPr>
          <p:cNvPr id="4" name="Slide Number Placeholder 3"/>
          <p:cNvSpPr>
            <a:spLocks noGrp="1"/>
          </p:cNvSpPr>
          <p:nvPr>
            <p:ph type="sldNum" sz="quarter" idx="5"/>
          </p:nvPr>
        </p:nvSpPr>
        <p:spPr/>
        <p:txBody>
          <a:bodyPr/>
          <a:lstStyle/>
          <a:p>
            <a:fld id="{94720F22-CFFD-4A54-B290-CFA8C115DEE7}" type="slidenum">
              <a:rPr lang="en-US" smtClean="0"/>
              <a:t>29</a:t>
            </a:fld>
            <a:endParaRPr lang="en-US"/>
          </a:p>
        </p:txBody>
      </p:sp>
    </p:spTree>
    <p:extLst>
      <p:ext uri="{BB962C8B-B14F-4D97-AF65-F5344CB8AC3E}">
        <p14:creationId xmlns:p14="http://schemas.microsoft.com/office/powerpoint/2010/main" val="4212829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sz="1600" dirty="0"/>
              <a:t>Federal pipeline safety regulations (49 CFR 192.616 and 49 CFR 195.440) require pipeline operators to develop and implement public awareness programs that follow the guidance provided by the American Petroleum Institute (API) Recommended Practice (RP) 1162, "Public Awareness Programs for Pipeline Operators" (incorporated by reference in federal regulations).</a:t>
            </a:r>
            <a:br>
              <a:rPr lang="en-US" sz="1600" dirty="0"/>
            </a:br>
            <a:endParaRPr lang="en-US" sz="1600" dirty="0"/>
          </a:p>
          <a:p>
            <a:pPr marL="174982" indent="-174982">
              <a:buFontTx/>
              <a:buChar char="-"/>
            </a:pPr>
            <a:r>
              <a:rPr lang="en-US" sz="1600" dirty="0"/>
              <a:t>API RP 1162 is an industry consensus standard that provides guidance and recommendations to pipeline operators for the development and implementation of enhanced public awareness programs. It addresses various elements of such programs, including the intended audiences, the kinds of information to be communicated, frequencies and methodologies for communicating the information, and evaluation of the programs for effectiveness</a:t>
            </a:r>
          </a:p>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31</a:t>
            </a:fld>
            <a:endParaRPr lang="en-US"/>
          </a:p>
        </p:txBody>
      </p:sp>
    </p:spTree>
    <p:extLst>
      <p:ext uri="{BB962C8B-B14F-4D97-AF65-F5344CB8AC3E}">
        <p14:creationId xmlns:p14="http://schemas.microsoft.com/office/powerpoint/2010/main" val="213773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20F22-CFFD-4A54-B290-CFA8C115DEE7}" type="slidenum">
              <a:rPr lang="en-US" smtClean="0"/>
              <a:t>7</a:t>
            </a:fld>
            <a:endParaRPr lang="en-US"/>
          </a:p>
        </p:txBody>
      </p:sp>
    </p:spTree>
    <p:extLst>
      <p:ext uri="{BB962C8B-B14F-4D97-AF65-F5344CB8AC3E}">
        <p14:creationId xmlns:p14="http://schemas.microsoft.com/office/powerpoint/2010/main" val="165558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20F22-CFFD-4A54-B290-CFA8C115DEE7}" type="slidenum">
              <a:rPr lang="en-US" smtClean="0"/>
              <a:t>8</a:t>
            </a:fld>
            <a:endParaRPr lang="en-US"/>
          </a:p>
        </p:txBody>
      </p:sp>
    </p:spTree>
    <p:extLst>
      <p:ext uri="{BB962C8B-B14F-4D97-AF65-F5344CB8AC3E}">
        <p14:creationId xmlns:p14="http://schemas.microsoft.com/office/powerpoint/2010/main" val="36588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10</a:t>
            </a:fld>
            <a:endParaRPr lang="en-US"/>
          </a:p>
        </p:txBody>
      </p:sp>
    </p:spTree>
    <p:extLst>
      <p:ext uri="{BB962C8B-B14F-4D97-AF65-F5344CB8AC3E}">
        <p14:creationId xmlns:p14="http://schemas.microsoft.com/office/powerpoint/2010/main" val="126979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11</a:t>
            </a:fld>
            <a:endParaRPr lang="en-US"/>
          </a:p>
        </p:txBody>
      </p:sp>
    </p:spTree>
    <p:extLst>
      <p:ext uri="{BB962C8B-B14F-4D97-AF65-F5344CB8AC3E}">
        <p14:creationId xmlns:p14="http://schemas.microsoft.com/office/powerpoint/2010/main" val="184948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14</a:t>
            </a:fld>
            <a:endParaRPr lang="en-US"/>
          </a:p>
        </p:txBody>
      </p:sp>
    </p:spTree>
    <p:extLst>
      <p:ext uri="{BB962C8B-B14F-4D97-AF65-F5344CB8AC3E}">
        <p14:creationId xmlns:p14="http://schemas.microsoft.com/office/powerpoint/2010/main" val="40473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18</a:t>
            </a:fld>
            <a:endParaRPr lang="en-US"/>
          </a:p>
        </p:txBody>
      </p:sp>
    </p:spTree>
    <p:extLst>
      <p:ext uri="{BB962C8B-B14F-4D97-AF65-F5344CB8AC3E}">
        <p14:creationId xmlns:p14="http://schemas.microsoft.com/office/powerpoint/2010/main" val="362850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contact is generally established through the public awareness meetings schedules under the Public Awareness Program but shall be augmented with consultation during ERP development and invitation of Emergency Services to field exercises.</a:t>
            </a:r>
          </a:p>
        </p:txBody>
      </p:sp>
      <p:sp>
        <p:nvSpPr>
          <p:cNvPr id="4" name="Slide Number Placeholder 3"/>
          <p:cNvSpPr>
            <a:spLocks noGrp="1"/>
          </p:cNvSpPr>
          <p:nvPr>
            <p:ph type="sldNum" sz="quarter" idx="5"/>
          </p:nvPr>
        </p:nvSpPr>
        <p:spPr/>
        <p:txBody>
          <a:bodyPr/>
          <a:lstStyle/>
          <a:p>
            <a:fld id="{94720F22-CFFD-4A54-B290-CFA8C115DEE7}" type="slidenum">
              <a:rPr lang="en-US" smtClean="0"/>
              <a:t>20</a:t>
            </a:fld>
            <a:endParaRPr lang="en-US"/>
          </a:p>
        </p:txBody>
      </p:sp>
    </p:spTree>
    <p:extLst>
      <p:ext uri="{BB962C8B-B14F-4D97-AF65-F5344CB8AC3E}">
        <p14:creationId xmlns:p14="http://schemas.microsoft.com/office/powerpoint/2010/main" val="4246971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24</a:t>
            </a:fld>
            <a:endParaRPr lang="en-US"/>
          </a:p>
        </p:txBody>
      </p:sp>
    </p:spTree>
    <p:extLst>
      <p:ext uri="{BB962C8B-B14F-4D97-AF65-F5344CB8AC3E}">
        <p14:creationId xmlns:p14="http://schemas.microsoft.com/office/powerpoint/2010/main" val="143990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F679-05A6-889D-3A57-40ACC85EC40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8569BF-9B67-B3E3-082F-D11B59C206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896F22-7598-1B19-24BA-460EBB8A9F18}"/>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5" name="Footer Placeholder 4">
            <a:extLst>
              <a:ext uri="{FF2B5EF4-FFF2-40B4-BE49-F238E27FC236}">
                <a16:creationId xmlns:a16="http://schemas.microsoft.com/office/drawing/2014/main" id="{ADDC4CA6-F281-3E54-6398-2B6535FBD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F7AB6-CBDF-E741-7A5C-A12A126E1D3F}"/>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63040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177F-BBAA-7DC0-246C-142D657754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9E687-BD5A-4830-F544-DDA7788BEA8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D21A9-5F4B-9FBC-F47D-934B5ECBE9F5}"/>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5" name="Footer Placeholder 4">
            <a:extLst>
              <a:ext uri="{FF2B5EF4-FFF2-40B4-BE49-F238E27FC236}">
                <a16:creationId xmlns:a16="http://schemas.microsoft.com/office/drawing/2014/main" id="{C3F1A2DF-D965-B0D6-6E68-3891370EE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D53EA1-A51F-C804-9F81-9BC5BABECD93}"/>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42633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3E1F9B-89DC-ACC0-52BF-CB258150D0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7C880C-3986-8934-842F-712F4B1B4A2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A6F4F-E6DB-524F-A06C-63B3F2E1F253}"/>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5" name="Footer Placeholder 4">
            <a:extLst>
              <a:ext uri="{FF2B5EF4-FFF2-40B4-BE49-F238E27FC236}">
                <a16:creationId xmlns:a16="http://schemas.microsoft.com/office/drawing/2014/main" id="{FE9E8A92-DE2A-8BC8-85FA-2054B6C73B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98C538-CAE0-5DDA-EA05-B709907A4B08}"/>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639004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0" y="5759777"/>
            <a:ext cx="12192000" cy="1098223"/>
          </a:xfrm>
          <a:prstGeom prst="rect">
            <a:avLst/>
          </a:prstGeom>
          <a:solidFill>
            <a:srgbClr val="46535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 Placeholder 4">
            <a:extLst>
              <a:ext uri="{FF2B5EF4-FFF2-40B4-BE49-F238E27FC236}">
                <a16:creationId xmlns:a16="http://schemas.microsoft.com/office/drawing/2014/main" id="{7D1410AC-DBD3-D4E1-7921-F9E1ABD2B920}"/>
              </a:ext>
            </a:extLst>
          </p:cNvPr>
          <p:cNvSpPr>
            <a:spLocks noGrp="1"/>
          </p:cNvSpPr>
          <p:nvPr>
            <p:ph type="body" sz="quarter" idx="10"/>
          </p:nvPr>
        </p:nvSpPr>
        <p:spPr>
          <a:xfrm>
            <a:off x="581025" y="5962650"/>
            <a:ext cx="11029950" cy="619125"/>
          </a:xfrm>
        </p:spPr>
        <p:txBody>
          <a:bodyPr>
            <a:normAutofit/>
          </a:bodyPr>
          <a:lstStyle>
            <a:lvl1pPr marL="0" indent="0">
              <a:buFontTx/>
              <a:buNone/>
              <a:defRPr sz="2000">
                <a:solidFill>
                  <a:srgbClr val="FFFFFF"/>
                </a:solidFill>
              </a:defRPr>
            </a:lvl1pPr>
            <a:lvl5pPr marL="1368000" indent="0">
              <a:buNone/>
              <a:defRPr/>
            </a:lvl5pPr>
          </a:lstStyle>
          <a:p>
            <a:pPr lvl="0"/>
            <a:r>
              <a:rPr lang="en-US" dirty="0"/>
              <a:t>Click to edit Master text styles</a:t>
            </a:r>
          </a:p>
        </p:txBody>
      </p:sp>
    </p:spTree>
    <p:extLst>
      <p:ext uri="{BB962C8B-B14F-4D97-AF65-F5344CB8AC3E}">
        <p14:creationId xmlns:p14="http://schemas.microsoft.com/office/powerpoint/2010/main" val="2324329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Cov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23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7658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Section Cov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799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036752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0" y="5759777"/>
            <a:ext cx="12192000" cy="1098223"/>
          </a:xfrm>
          <a:prstGeom prst="rect">
            <a:avLst/>
          </a:prstGeom>
          <a:solidFill>
            <a:srgbClr val="46535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 Placeholder 4">
            <a:extLst>
              <a:ext uri="{FF2B5EF4-FFF2-40B4-BE49-F238E27FC236}">
                <a16:creationId xmlns:a16="http://schemas.microsoft.com/office/drawing/2014/main" id="{7D1410AC-DBD3-D4E1-7921-F9E1ABD2B920}"/>
              </a:ext>
            </a:extLst>
          </p:cNvPr>
          <p:cNvSpPr>
            <a:spLocks noGrp="1"/>
          </p:cNvSpPr>
          <p:nvPr>
            <p:ph type="body" sz="quarter" idx="10"/>
          </p:nvPr>
        </p:nvSpPr>
        <p:spPr>
          <a:xfrm>
            <a:off x="581025" y="5962650"/>
            <a:ext cx="11029950" cy="619125"/>
          </a:xfrm>
          <a:prstGeom prst="rect">
            <a:avLst/>
          </a:prstGeom>
        </p:spPr>
        <p:txBody>
          <a:bodyPr>
            <a:normAutofit/>
          </a:bodyPr>
          <a:lstStyle>
            <a:lvl1pPr marL="0" indent="0">
              <a:buFontTx/>
              <a:buNone/>
              <a:defRPr sz="2000">
                <a:solidFill>
                  <a:srgbClr val="FFFFFF"/>
                </a:solidFill>
              </a:defRPr>
            </a:lvl1pPr>
            <a:lvl5pPr marL="1368000" indent="0">
              <a:buNone/>
              <a:defRPr/>
            </a:lvl5pPr>
          </a:lstStyle>
          <a:p>
            <a:pPr lvl="0"/>
            <a:r>
              <a:rPr lang="en-US" dirty="0"/>
              <a:t>Click to edit Master text styles</a:t>
            </a:r>
          </a:p>
        </p:txBody>
      </p:sp>
    </p:spTree>
    <p:extLst>
      <p:ext uri="{BB962C8B-B14F-4D97-AF65-F5344CB8AC3E}">
        <p14:creationId xmlns:p14="http://schemas.microsoft.com/office/powerpoint/2010/main" val="3919386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p — Natural G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0DD67-D4FB-446A-ABD4-60553969125D}"/>
              </a:ext>
            </a:extLst>
          </p:cNvPr>
          <p:cNvSpPr/>
          <p:nvPr userDrawn="1"/>
        </p:nvSpPr>
        <p:spPr>
          <a:xfrm>
            <a:off x="11378295" y="6415516"/>
            <a:ext cx="435796" cy="276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8E79BC7F-231E-4B57-BE14-3629789996A5}"/>
              </a:ext>
            </a:extLst>
          </p:cNvPr>
          <p:cNvSpPr txBox="1"/>
          <p:nvPr userDrawn="1"/>
        </p:nvSpPr>
        <p:spPr>
          <a:xfrm>
            <a:off x="11356521" y="6417324"/>
            <a:ext cx="457568" cy="276999"/>
          </a:xfrm>
          <a:prstGeom prst="rect">
            <a:avLst/>
          </a:prstGeom>
          <a:noFill/>
        </p:spPr>
        <p:txBody>
          <a:bodyPr wrap="square" rtlCol="0">
            <a:spAutoFit/>
          </a:bodyPr>
          <a:lstStyle/>
          <a:p>
            <a:pPr algn="ctr"/>
            <a:fld id="{A541C028-02A9-4545-BF74-FFFB12636CFD}" type="slidenum">
              <a:rPr lang="da-DK" sz="1200" b="1" smtClean="0">
                <a:solidFill>
                  <a:schemeClr val="accent6">
                    <a:alpha val="60000"/>
                  </a:schemeClr>
                </a:solidFill>
              </a:rPr>
              <a:pPr algn="ctr"/>
              <a:t>‹#›</a:t>
            </a:fld>
            <a:endParaRPr lang="en-US" sz="1200" dirty="0">
              <a:solidFill>
                <a:schemeClr val="accent6">
                  <a:alpha val="60000"/>
                </a:schemeClr>
              </a:solidFill>
            </a:endParaRPr>
          </a:p>
        </p:txBody>
      </p:sp>
      <p:cxnSp>
        <p:nvCxnSpPr>
          <p:cNvPr id="9" name="Straight Connector 8">
            <a:extLst>
              <a:ext uri="{FF2B5EF4-FFF2-40B4-BE49-F238E27FC236}">
                <a16:creationId xmlns:a16="http://schemas.microsoft.com/office/drawing/2014/main" id="{95E3DB99-FFC4-473D-B04B-81EA8731B5D4}"/>
              </a:ext>
            </a:extLst>
          </p:cNvPr>
          <p:cNvCxnSpPr>
            <a:cxnSpLocks/>
          </p:cNvCxnSpPr>
          <p:nvPr userDrawn="1"/>
        </p:nvCxnSpPr>
        <p:spPr>
          <a:xfrm>
            <a:off x="649861" y="1503506"/>
            <a:ext cx="468414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16">
            <a:extLst>
              <a:ext uri="{FF2B5EF4-FFF2-40B4-BE49-F238E27FC236}">
                <a16:creationId xmlns:a16="http://schemas.microsoft.com/office/drawing/2014/main" id="{9DF1D67F-9E21-4238-B02A-5F0E5A34CAFC}"/>
              </a:ext>
            </a:extLst>
          </p:cNvPr>
          <p:cNvSpPr>
            <a:spLocks noGrp="1"/>
          </p:cNvSpPr>
          <p:nvPr>
            <p:ph type="body" sz="quarter" idx="12" hasCustomPrompt="1"/>
          </p:nvPr>
        </p:nvSpPr>
        <p:spPr>
          <a:xfrm>
            <a:off x="575182" y="1744352"/>
            <a:ext cx="4486679" cy="4460506"/>
          </a:xfrm>
          <a:prstGeom prst="rect">
            <a:avLst/>
          </a:prstGeom>
        </p:spPr>
        <p:txBody>
          <a:bodyPr/>
          <a:lstStyle>
            <a:lvl1pPr marL="0" indent="0">
              <a:lnSpc>
                <a:spcPct val="100000"/>
              </a:lnSpc>
              <a:buClr>
                <a:schemeClr val="tx1"/>
              </a:buClr>
              <a:buFont typeface="Arial" panose="020B0604020202020204" pitchFamily="34" charset="0"/>
              <a:buNone/>
              <a:defRPr sz="220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br>
              <a:rPr lang="en-US" dirty="0"/>
            </a:br>
            <a:br>
              <a:rPr lang="en-US" dirty="0"/>
            </a:br>
            <a:r>
              <a:rPr lang="en-US" dirty="0"/>
              <a:t>Please ensure that all maps reflect the most recent versions on transcanada.com/maps.</a:t>
            </a:r>
          </a:p>
        </p:txBody>
      </p:sp>
      <p:sp>
        <p:nvSpPr>
          <p:cNvPr id="6" name="Slide Number Placeholder 5">
            <a:extLst>
              <a:ext uri="{FF2B5EF4-FFF2-40B4-BE49-F238E27FC236}">
                <a16:creationId xmlns:a16="http://schemas.microsoft.com/office/drawing/2014/main" id="{E327F4A8-4168-404C-945B-3F77464193A5}"/>
              </a:ext>
            </a:extLst>
          </p:cNvPr>
          <p:cNvSpPr>
            <a:spLocks noGrp="1"/>
          </p:cNvSpPr>
          <p:nvPr>
            <p:ph type="sldNum" sz="quarter" idx="14"/>
          </p:nvPr>
        </p:nvSpPr>
        <p:spPr>
          <a:xfrm>
            <a:off x="10352540" y="295729"/>
            <a:ext cx="838199" cy="767687"/>
          </a:xfrm>
          <a:prstGeom prst="rect">
            <a:avLst/>
          </a:prstGeom>
        </p:spPr>
        <p:txBody>
          <a:bodyPr/>
          <a:lstStyle/>
          <a:p>
            <a:fld id="{A541C028-02A9-4545-BF74-FFFB12636CFD}" type="slidenum">
              <a:rPr lang="da-DK" b="1" smtClean="0">
                <a:solidFill>
                  <a:schemeClr val="accent6">
                    <a:alpha val="60000"/>
                  </a:schemeClr>
                </a:solidFill>
              </a:rPr>
              <a:pPr/>
              <a:t>‹#›</a:t>
            </a:fld>
            <a:endParaRPr lang="en-US" dirty="0"/>
          </a:p>
        </p:txBody>
      </p:sp>
      <p:pic>
        <p:nvPicPr>
          <p:cNvPr id="7" name="Picture 6">
            <a:extLst>
              <a:ext uri="{FF2B5EF4-FFF2-40B4-BE49-F238E27FC236}">
                <a16:creationId xmlns:a16="http://schemas.microsoft.com/office/drawing/2014/main" id="{92A7C1EC-1D89-45BC-BDCC-BD367B4F00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14" name="Text Placeholder 9">
            <a:extLst>
              <a:ext uri="{FF2B5EF4-FFF2-40B4-BE49-F238E27FC236}">
                <a16:creationId xmlns:a16="http://schemas.microsoft.com/office/drawing/2014/main" id="{822FDE2D-0D42-4606-86BA-9A326FB6B86B}"/>
              </a:ext>
            </a:extLst>
          </p:cNvPr>
          <p:cNvSpPr>
            <a:spLocks noGrp="1"/>
          </p:cNvSpPr>
          <p:nvPr>
            <p:ph type="body" sz="quarter" idx="11" hasCustomPrompt="1"/>
          </p:nvPr>
        </p:nvSpPr>
        <p:spPr>
          <a:xfrm>
            <a:off x="575911" y="367246"/>
            <a:ext cx="4485951" cy="1092754"/>
          </a:xfrm>
          <a:prstGeom prst="rect">
            <a:avLst/>
          </a:prstGeom>
        </p:spPr>
        <p:txBody>
          <a:bodyPr anchor="b"/>
          <a:lstStyle>
            <a:lvl1pPr>
              <a:defRPr sz="3400" b="1">
                <a:solidFill>
                  <a:schemeClr val="tx1"/>
                </a:solidFill>
                <a:latin typeface="+mj-lt"/>
              </a:defRPr>
            </a:lvl1pPr>
            <a:lvl2pPr>
              <a:defRPr sz="3400" b="1">
                <a:solidFill>
                  <a:srgbClr val="25408F"/>
                </a:solidFill>
                <a:latin typeface="+mj-lt"/>
              </a:defRPr>
            </a:lvl2pPr>
            <a:lvl3pPr>
              <a:defRPr sz="3400" b="1">
                <a:solidFill>
                  <a:srgbClr val="25408F"/>
                </a:solidFill>
                <a:latin typeface="+mj-lt"/>
              </a:defRPr>
            </a:lvl3pPr>
            <a:lvl4pPr>
              <a:defRPr sz="3400" b="1">
                <a:solidFill>
                  <a:srgbClr val="25408F"/>
                </a:solidFill>
                <a:latin typeface="+mj-lt"/>
              </a:defRPr>
            </a:lvl4pPr>
            <a:lvl5pPr>
              <a:defRPr sz="3400" b="1">
                <a:solidFill>
                  <a:srgbClr val="25408F"/>
                </a:solidFill>
                <a:latin typeface="+mj-lt"/>
              </a:defRPr>
            </a:lvl5pPr>
          </a:lstStyle>
          <a:p>
            <a:pPr lvl="0"/>
            <a:r>
              <a:rPr lang="en-US" dirty="0"/>
              <a:t>Click to add title</a:t>
            </a:r>
          </a:p>
        </p:txBody>
      </p:sp>
      <p:sp>
        <p:nvSpPr>
          <p:cNvPr id="10" name="Slide Number Placeholder 5">
            <a:extLst>
              <a:ext uri="{FF2B5EF4-FFF2-40B4-BE49-F238E27FC236}">
                <a16:creationId xmlns:a16="http://schemas.microsoft.com/office/drawing/2014/main" id="{C42CAE8C-86A8-481C-8582-324D614D5584}"/>
              </a:ext>
            </a:extLst>
          </p:cNvPr>
          <p:cNvSpPr txBox="1">
            <a:spLocks/>
          </p:cNvSpPr>
          <p:nvPr userDrawn="1"/>
        </p:nvSpPr>
        <p:spPr>
          <a:xfrm>
            <a:off x="583661" y="6416003"/>
            <a:ext cx="420223" cy="27327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accent6">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1C028-02A9-4545-BF74-FFFB12636CFD}" type="slidenum">
              <a:rPr lang="da-DK" smtClean="0"/>
              <a:pPr/>
              <a:t>‹#›</a:t>
            </a:fld>
            <a:endParaRPr lang="en-US" dirty="0"/>
          </a:p>
        </p:txBody>
      </p:sp>
      <p:sp>
        <p:nvSpPr>
          <p:cNvPr id="12" name="Date Placeholder 3"/>
          <p:cNvSpPr>
            <a:spLocks noGrp="1"/>
          </p:cNvSpPr>
          <p:nvPr>
            <p:ph type="dt" sz="half" idx="2"/>
          </p:nvPr>
        </p:nvSpPr>
        <p:spPr>
          <a:xfrm>
            <a:off x="1003884" y="6437530"/>
            <a:ext cx="1512009" cy="273270"/>
          </a:xfrm>
          <a:prstGeom prst="rect">
            <a:avLst/>
          </a:prstGeom>
        </p:spPr>
        <p:txBody>
          <a:bodyPr vert="horz" lIns="91440" tIns="18288" rIns="91440" bIns="45720" rtlCol="0" anchor="ctr"/>
          <a:lstStyle>
            <a:lvl1pPr algn="r">
              <a:defRPr sz="1200" b="0">
                <a:solidFill>
                  <a:schemeClr val="accent6">
                    <a:alpha val="60000"/>
                  </a:schemeClr>
                </a:solidFill>
                <a:latin typeface="+mj-lt"/>
              </a:defRPr>
            </a:lvl1pPr>
          </a:lstStyle>
          <a:p>
            <a:fld id="{291E4189-EB9E-47D1-B0A6-1CDBB0E48601}" type="datetime4">
              <a:rPr lang="en-US" smtClean="0"/>
              <a:t>September 10, 2024</a:t>
            </a:fld>
            <a:endParaRPr lang="en-US" dirty="0"/>
          </a:p>
        </p:txBody>
      </p:sp>
    </p:spTree>
    <p:extLst>
      <p:ext uri="{BB962C8B-B14F-4D97-AF65-F5344CB8AC3E}">
        <p14:creationId xmlns:p14="http://schemas.microsoft.com/office/powerpoint/2010/main" val="1410257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49B91A-E061-45F0-AD4F-3307C96F533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83464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9B91A-E061-45F0-AD4F-3307C96F533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289335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9B91A-E061-45F0-AD4F-3307C96F533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48739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1561-D530-3880-3302-BD764D317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BAD257-31F4-5CF4-B59E-CB470EB7C9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E89D5-4DB3-DF0C-FD04-CA943C071347}"/>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5" name="Footer Placeholder 4">
            <a:extLst>
              <a:ext uri="{FF2B5EF4-FFF2-40B4-BE49-F238E27FC236}">
                <a16:creationId xmlns:a16="http://schemas.microsoft.com/office/drawing/2014/main" id="{DA3EBA75-4274-40C7-BF35-AB3AF3174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0FC98A-4A69-9B85-F2F0-798458A1C0AE}"/>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454806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49B91A-E061-45F0-AD4F-3307C96F5339}"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738927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49B91A-E061-45F0-AD4F-3307C96F5339}" type="datetimeFigureOut">
              <a:rPr lang="en-US" smtClean="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55940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49B91A-E061-45F0-AD4F-3307C96F5339}"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05557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B91A-E061-45F0-AD4F-3307C96F5339}" type="datetimeFigureOut">
              <a:rPr lang="en-US" smtClean="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932362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9B91A-E061-45F0-AD4F-3307C96F5339}"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883621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9B91A-E061-45F0-AD4F-3307C96F5339}"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110576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9B91A-E061-45F0-AD4F-3307C96F533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946443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9B91A-E061-45F0-AD4F-3307C96F533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163174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Section Cov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23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25401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0" y="5759777"/>
            <a:ext cx="12192000" cy="1098223"/>
          </a:xfrm>
          <a:prstGeom prst="rect">
            <a:avLst/>
          </a:prstGeom>
          <a:solidFill>
            <a:srgbClr val="46535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 Placeholder 4">
            <a:extLst>
              <a:ext uri="{FF2B5EF4-FFF2-40B4-BE49-F238E27FC236}">
                <a16:creationId xmlns:a16="http://schemas.microsoft.com/office/drawing/2014/main" id="{7D1410AC-DBD3-D4E1-7921-F9E1ABD2B920}"/>
              </a:ext>
            </a:extLst>
          </p:cNvPr>
          <p:cNvSpPr>
            <a:spLocks noGrp="1"/>
          </p:cNvSpPr>
          <p:nvPr>
            <p:ph type="body" sz="quarter" idx="10"/>
          </p:nvPr>
        </p:nvSpPr>
        <p:spPr>
          <a:xfrm>
            <a:off x="581025" y="5962650"/>
            <a:ext cx="11029950" cy="619125"/>
          </a:xfrm>
        </p:spPr>
        <p:txBody>
          <a:bodyPr>
            <a:normAutofit/>
          </a:bodyPr>
          <a:lstStyle>
            <a:lvl1pPr marL="0" indent="0">
              <a:buFontTx/>
              <a:buNone/>
              <a:defRPr sz="2000">
                <a:solidFill>
                  <a:srgbClr val="FFFFFF"/>
                </a:solidFill>
              </a:defRPr>
            </a:lvl1pPr>
            <a:lvl5pPr marL="1368000" indent="0">
              <a:buNone/>
              <a:defRPr/>
            </a:lvl5pPr>
          </a:lstStyle>
          <a:p>
            <a:pPr lvl="0"/>
            <a:r>
              <a:rPr lang="en-US" dirty="0"/>
              <a:t>Click to edit Master text styles</a:t>
            </a:r>
          </a:p>
        </p:txBody>
      </p:sp>
    </p:spTree>
    <p:extLst>
      <p:ext uri="{BB962C8B-B14F-4D97-AF65-F5344CB8AC3E}">
        <p14:creationId xmlns:p14="http://schemas.microsoft.com/office/powerpoint/2010/main" val="340040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DA3-716A-65B7-6E2A-FAD91F548F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AF801E-CFBA-CDD2-7300-FD1354E096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479B7-0638-31CF-F3AF-679610BDA440}"/>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5" name="Footer Placeholder 4">
            <a:extLst>
              <a:ext uri="{FF2B5EF4-FFF2-40B4-BE49-F238E27FC236}">
                <a16:creationId xmlns:a16="http://schemas.microsoft.com/office/drawing/2014/main" id="{305D8AA1-AEDE-21BF-6BC5-AA6617D66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77576-6819-2511-8F81-9B8E6DF911BA}"/>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32216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94A0-0E81-F2A7-D59D-1327CCA278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035B5FC-16B4-98C1-9389-D0B5C09A55B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0C9085-C718-01DC-C2E0-4525D15E3D6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50CFCB-15BA-E047-01F4-9786EDE6BF31}"/>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6" name="Footer Placeholder 5">
            <a:extLst>
              <a:ext uri="{FF2B5EF4-FFF2-40B4-BE49-F238E27FC236}">
                <a16:creationId xmlns:a16="http://schemas.microsoft.com/office/drawing/2014/main" id="{5934B90D-0C83-DA15-D3F1-3C19B3B18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B14CC0-7C43-A4A6-14D2-336CC8AB745C}"/>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42417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BF66-5E88-0C5E-9BB5-2CFE653F77E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61F4582-11B4-EBCA-FE5B-34F7DD4F2E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5CD2BB-3E23-FADD-4DC8-D2E4ACF3EC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481FCB-5C57-6B1D-D3F2-BD7FCB9F07D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7FE3A-C8E3-EA15-19E2-01043A237B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A92DC9-FF88-79F2-BF3E-FE19B712F7B6}"/>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8" name="Footer Placeholder 7">
            <a:extLst>
              <a:ext uri="{FF2B5EF4-FFF2-40B4-BE49-F238E27FC236}">
                <a16:creationId xmlns:a16="http://schemas.microsoft.com/office/drawing/2014/main" id="{56A2739D-45EA-A672-200F-7BC62258C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1334C-D922-F522-7FEA-B03E587CB489}"/>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14184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D78A-0B2C-B95F-0082-6FA657CD43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300C0C-477F-7B59-5E9C-66C3BC08AC41}"/>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4" name="Footer Placeholder 3">
            <a:extLst>
              <a:ext uri="{FF2B5EF4-FFF2-40B4-BE49-F238E27FC236}">
                <a16:creationId xmlns:a16="http://schemas.microsoft.com/office/drawing/2014/main" id="{05628AD6-75E6-9FEB-E136-A50DF1B153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3383531-6CDF-2F3F-3A4E-B3A63D059159}"/>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36809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F501F-25D6-383B-4687-60DF3051130E}"/>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3" name="Footer Placeholder 2">
            <a:extLst>
              <a:ext uri="{FF2B5EF4-FFF2-40B4-BE49-F238E27FC236}">
                <a16:creationId xmlns:a16="http://schemas.microsoft.com/office/drawing/2014/main" id="{3CAA0BE9-EBAA-E7C0-6B7B-B7EF695C3C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A78600F-B918-0A41-0D8A-B9B87735DAB4}"/>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03589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466F-E589-0218-13B7-A58C1B69D3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FD8BC9-816A-4817-A5B1-2FFB75E5CB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B47E7-8BED-5184-1BE7-0A97DA7BB9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F0242-6D1A-9DC9-25C8-4366863A4102}"/>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6" name="Footer Placeholder 5">
            <a:extLst>
              <a:ext uri="{FF2B5EF4-FFF2-40B4-BE49-F238E27FC236}">
                <a16:creationId xmlns:a16="http://schemas.microsoft.com/office/drawing/2014/main" id="{7E503F5A-43E8-74D7-DB21-3EFE330414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CCF117-27B7-7B5A-2A4A-5D555C707EB6}"/>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43201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D2A6-E3F6-66D9-3A5C-4B7DBB08E0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9CEB3-7E94-D84D-7081-17A6918272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0F3BB-19CD-BF1F-B50B-75DAD7FC38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D8DEDC-B115-6230-ADD0-D019E3BE4B61}"/>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9/10/2024</a:t>
            </a:fld>
            <a:endParaRPr lang="en-US"/>
          </a:p>
        </p:txBody>
      </p:sp>
      <p:sp>
        <p:nvSpPr>
          <p:cNvPr id="6" name="Footer Placeholder 5">
            <a:extLst>
              <a:ext uri="{FF2B5EF4-FFF2-40B4-BE49-F238E27FC236}">
                <a16:creationId xmlns:a16="http://schemas.microsoft.com/office/drawing/2014/main" id="{56AFD47C-3A56-5B0B-1F4D-29ABE1B45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48AEB7-1082-07A9-321D-FAAF2002CB14}"/>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7281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485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 id="2147483708" r:id="rId13"/>
    <p:sldLayoutId id="2147483709" r:id="rId14"/>
    <p:sldLayoutId id="2147483663" r:id="rId15"/>
    <p:sldLayoutId id="214748368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9254771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3.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hyperlink" Target="https://www.npms.phmsa.dot.gov/"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hyperlink" Target="https://www.icc.illinois.gov/home/Illinois-Gas-Pipeline-Safety-Program"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ogo with a colorful logo&#10;&#10;Description automatically generated with medium confidence">
            <a:extLst>
              <a:ext uri="{FF2B5EF4-FFF2-40B4-BE49-F238E27FC236}">
                <a16:creationId xmlns:a16="http://schemas.microsoft.com/office/drawing/2014/main" id="{FD24C3B3-5523-467D-15CB-00E706844140}"/>
              </a:ext>
            </a:extLst>
          </p:cNvPr>
          <p:cNvPicPr>
            <a:picLocks noChangeAspect="1"/>
          </p:cNvPicPr>
          <p:nvPr/>
        </p:nvPicPr>
        <p:blipFill>
          <a:blip r:embed="rId2"/>
          <a:srcRect t="4255"/>
          <a:stretch/>
        </p:blipFill>
        <p:spPr>
          <a:xfrm>
            <a:off x="3112870" y="536739"/>
            <a:ext cx="5970712" cy="3358538"/>
          </a:xfrm>
          <a:prstGeom prst="rect">
            <a:avLst/>
          </a:prstGeom>
        </p:spPr>
      </p:pic>
      <p:sp>
        <p:nvSpPr>
          <p:cNvPr id="4" name="TextBox 3">
            <a:extLst>
              <a:ext uri="{FF2B5EF4-FFF2-40B4-BE49-F238E27FC236}">
                <a16:creationId xmlns:a16="http://schemas.microsoft.com/office/drawing/2014/main" id="{00409078-DF45-2EDD-9C9D-07A8157BFFBB}"/>
              </a:ext>
            </a:extLst>
          </p:cNvPr>
          <p:cNvSpPr txBox="1"/>
          <p:nvPr/>
        </p:nvSpPr>
        <p:spPr>
          <a:xfrm>
            <a:off x="609599" y="4572000"/>
            <a:ext cx="10965141" cy="895244"/>
          </a:xfrm>
          <a:prstGeom prst="rect">
            <a:avLst/>
          </a:prstGeom>
        </p:spPr>
        <p:txBody>
          <a:bodyPr vert="horz" lIns="91440" tIns="45720" rIns="91440" bIns="45720" rtlCol="0" anchor="b">
            <a:normAutofit/>
          </a:bodyPr>
          <a:lstStyle/>
          <a:p>
            <a:pPr defTabSz="457200">
              <a:spcBef>
                <a:spcPct val="0"/>
              </a:spcBef>
              <a:spcAft>
                <a:spcPts val="600"/>
              </a:spcAft>
            </a:pPr>
            <a:r>
              <a:rPr lang="en-US" sz="4000" cap="all">
                <a:solidFill>
                  <a:srgbClr val="FFFFFF"/>
                </a:solidFill>
                <a:latin typeface="+mj-lt"/>
                <a:ea typeface="+mj-ea"/>
                <a:cs typeface="+mj-cs"/>
              </a:rPr>
              <a:t>NATURAL GAS PIPELINE INFORMATION</a:t>
            </a:r>
          </a:p>
        </p:txBody>
      </p:sp>
    </p:spTree>
    <p:extLst>
      <p:ext uri="{BB962C8B-B14F-4D97-AF65-F5344CB8AC3E}">
        <p14:creationId xmlns:p14="http://schemas.microsoft.com/office/powerpoint/2010/main" val="124385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7102-66C6-50BC-567F-987547940980}"/>
              </a:ext>
            </a:extLst>
          </p:cNvPr>
          <p:cNvSpPr txBox="1">
            <a:spLocks/>
          </p:cNvSpPr>
          <p:nvPr/>
        </p:nvSpPr>
        <p:spPr>
          <a:xfrm>
            <a:off x="767853" y="668398"/>
            <a:ext cx="6071485" cy="264396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Overview of potential hazards </a:t>
            </a:r>
            <a:b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of a gas release</a:t>
            </a: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767853" y="3004457"/>
            <a:ext cx="6697953" cy="309129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3200" dirty="0">
                <a:solidFill>
                  <a:srgbClr val="555759"/>
                </a:solidFill>
                <a:latin typeface="Calibri" panose="020F0502020204030204" pitchFamily="34" charset="0"/>
                <a:cs typeface="Calibri" panose="020F0502020204030204" pitchFamily="34" charset="0"/>
              </a:rPr>
              <a:t>Natural gas is extremely flammable and may explode if heated, natural gas may also displace oxygen and cause rapid suffocation.</a:t>
            </a:r>
          </a:p>
        </p:txBody>
      </p:sp>
      <p:pic>
        <p:nvPicPr>
          <p:cNvPr id="10" name="Picture 9">
            <a:extLst>
              <a:ext uri="{FF2B5EF4-FFF2-40B4-BE49-F238E27FC236}">
                <a16:creationId xmlns:a16="http://schemas.microsoft.com/office/drawing/2014/main" id="{C17CDEFD-E459-3727-3CC8-37FEA8BBD706}"/>
              </a:ext>
            </a:extLst>
          </p:cNvPr>
          <p:cNvPicPr>
            <a:picLocks noChangeAspect="1"/>
          </p:cNvPicPr>
          <p:nvPr/>
        </p:nvPicPr>
        <p:blipFill rotWithShape="1">
          <a:blip r:embed="rId3"/>
          <a:srcRect l="44287" t="2625" r="28502" b="28498"/>
          <a:stretch/>
        </p:blipFill>
        <p:spPr>
          <a:xfrm>
            <a:off x="8128000" y="-1"/>
            <a:ext cx="4064000" cy="6857999"/>
          </a:xfrm>
          <a:prstGeom prst="rect">
            <a:avLst/>
          </a:prstGeom>
        </p:spPr>
      </p:pic>
    </p:spTree>
    <p:extLst>
      <p:ext uri="{BB962C8B-B14F-4D97-AF65-F5344CB8AC3E}">
        <p14:creationId xmlns:p14="http://schemas.microsoft.com/office/powerpoint/2010/main" val="2590014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F8E2-E1EE-F84E-EE6E-BF675B668A7B}"/>
              </a:ext>
            </a:extLst>
          </p:cNvPr>
          <p:cNvSpPr>
            <a:spLocks noGrp="1"/>
          </p:cNvSpPr>
          <p:nvPr>
            <p:ph type="title"/>
          </p:nvPr>
        </p:nvSpPr>
        <p:spPr>
          <a:xfrm>
            <a:off x="672607" y="660936"/>
            <a:ext cx="3031852" cy="2136321"/>
          </a:xfrm>
        </p:spPr>
        <p:txBody>
          <a:bodyPr anchor="t">
            <a:noAutofit/>
          </a:bodyPr>
          <a:lstStyle/>
          <a:p>
            <a:pPr>
              <a:lnSpc>
                <a:spcPts val="5500"/>
              </a:lnSpc>
            </a:pPr>
            <a:r>
              <a:rPr lang="en-US" sz="5400" b="1" cap="none" dirty="0">
                <a:effectLst/>
                <a:latin typeface="Calibri" panose="020F0502020204030204" pitchFamily="34" charset="0"/>
                <a:ea typeface="Calibri" panose="020F0502020204030204" pitchFamily="34" charset="0"/>
                <a:cs typeface="Times New Roman" panose="02020603050405020304" pitchFamily="18" charset="0"/>
              </a:rPr>
              <a:t>Causes of Pipeline </a:t>
            </a:r>
            <a:r>
              <a:rPr lang="en-US" sz="5400" b="1" dirty="0">
                <a:latin typeface="Calibri" panose="020F0502020204030204" pitchFamily="34" charset="0"/>
                <a:ea typeface="Calibri" panose="020F0502020204030204" pitchFamily="34" charset="0"/>
                <a:cs typeface="Times New Roman" panose="02020603050405020304" pitchFamily="18" charset="0"/>
              </a:rPr>
              <a:t>F</a:t>
            </a:r>
            <a:r>
              <a:rPr lang="en-US" sz="5400" b="1" cap="none" dirty="0">
                <a:effectLst/>
                <a:latin typeface="Calibri" panose="020F0502020204030204" pitchFamily="34" charset="0"/>
                <a:ea typeface="Calibri" panose="020F0502020204030204" pitchFamily="34" charset="0"/>
                <a:cs typeface="Times New Roman" panose="02020603050405020304" pitchFamily="18" charset="0"/>
              </a:rPr>
              <a:t>ailures</a:t>
            </a:r>
            <a:endParaRPr lang="en-US" sz="5400" cap="none" dirty="0"/>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1"/>
          </p:nvPr>
        </p:nvSpPr>
        <p:spPr>
          <a:xfrm>
            <a:off x="4499865" y="1990164"/>
            <a:ext cx="7052056" cy="4468549"/>
          </a:xfrm>
        </p:spPr>
        <p:txBody>
          <a:bodyPr anchor="b">
            <a:noAutofit/>
          </a:bodyPr>
          <a:lstStyle/>
          <a:p>
            <a:pPr>
              <a:lnSpc>
                <a:spcPct val="100000"/>
              </a:lnSpc>
              <a:spcBef>
                <a:spcPts val="0"/>
              </a:spcBef>
              <a:buClr>
                <a:schemeClr val="accent2">
                  <a:lumMod val="40000"/>
                  <a:lumOff val="60000"/>
                </a:schemeClr>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The leading cause of pipeline accidents happen because third-party excavators do not call 811 for the proper locations of the pipe before they start digging.</a:t>
            </a:r>
          </a:p>
          <a:p>
            <a:pPr>
              <a:lnSpc>
                <a:spcPct val="100000"/>
              </a:lnSpc>
              <a:spcBef>
                <a:spcPts val="0"/>
              </a:spcBef>
              <a:buClr>
                <a:schemeClr val="accent2">
                  <a:lumMod val="40000"/>
                  <a:lumOff val="60000"/>
                </a:schemeClr>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Even minor excavation activities can cause damage to a pipeline, it’s protective coating or to other buried utility lines.</a:t>
            </a:r>
          </a:p>
          <a:p>
            <a:pPr>
              <a:lnSpc>
                <a:spcPct val="100000"/>
              </a:lnSpc>
              <a:spcBef>
                <a:spcPts val="0"/>
              </a:spcBef>
              <a:buClr>
                <a:schemeClr val="accent2">
                  <a:lumMod val="40000"/>
                  <a:lumOff val="60000"/>
                </a:schemeClr>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Corrosion, material defects, worker error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and events of nature can also be causes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of pipeline failures.</a:t>
            </a:r>
          </a:p>
        </p:txBody>
      </p:sp>
      <p:sp>
        <p:nvSpPr>
          <p:cNvPr id="5" name="Content Placeholder 2">
            <a:extLst>
              <a:ext uri="{FF2B5EF4-FFF2-40B4-BE49-F238E27FC236}">
                <a16:creationId xmlns:a16="http://schemas.microsoft.com/office/drawing/2014/main" id="{51DCC1DE-1C20-260B-F767-6496FC5AD9E1}"/>
              </a:ext>
            </a:extLst>
          </p:cNvPr>
          <p:cNvSpPr txBox="1">
            <a:spLocks/>
          </p:cNvSpPr>
          <p:nvPr/>
        </p:nvSpPr>
        <p:spPr>
          <a:xfrm>
            <a:off x="4672187" y="660936"/>
            <a:ext cx="7143078" cy="98498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dirty="0">
                <a:solidFill>
                  <a:schemeClr val="accent2">
                    <a:lumMod val="60000"/>
                    <a:lumOff val="40000"/>
                  </a:schemeClr>
                </a:solidFill>
                <a:latin typeface="Calibri" panose="020F0502020204030204" pitchFamily="34" charset="0"/>
                <a:cs typeface="Calibri" panose="020F0502020204030204" pitchFamily="34" charset="0"/>
              </a:rPr>
              <a:t>Although pipeline incidents are relatively rare, accidents do occur.</a:t>
            </a:r>
          </a:p>
        </p:txBody>
      </p:sp>
    </p:spTree>
    <p:extLst>
      <p:ext uri="{BB962C8B-B14F-4D97-AF65-F5344CB8AC3E}">
        <p14:creationId xmlns:p14="http://schemas.microsoft.com/office/powerpoint/2010/main" val="86106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CDEFD-E459-3727-3CC8-37FEA8BBD706}"/>
              </a:ext>
            </a:extLst>
          </p:cNvPr>
          <p:cNvPicPr>
            <a:picLocks noChangeAspect="1"/>
          </p:cNvPicPr>
          <p:nvPr/>
        </p:nvPicPr>
        <p:blipFill rotWithShape="1">
          <a:blip r:embed="rId2"/>
          <a:srcRect l="3641" t="6489" r="23873" b="1103"/>
          <a:stretch/>
        </p:blipFill>
        <p:spPr>
          <a:xfrm>
            <a:off x="7010400" y="0"/>
            <a:ext cx="5181600" cy="4403806"/>
          </a:xfrm>
          <a:prstGeom prst="rect">
            <a:avLst/>
          </a:prstGeom>
        </p:spPr>
      </p:pic>
      <p:sp>
        <p:nvSpPr>
          <p:cNvPr id="2" name="Title 1">
            <a:extLst>
              <a:ext uri="{FF2B5EF4-FFF2-40B4-BE49-F238E27FC236}">
                <a16:creationId xmlns:a16="http://schemas.microsoft.com/office/drawing/2014/main" id="{56B87102-66C6-50BC-567F-987547940980}"/>
              </a:ext>
            </a:extLst>
          </p:cNvPr>
          <p:cNvSpPr txBox="1">
            <a:spLocks/>
          </p:cNvSpPr>
          <p:nvPr/>
        </p:nvSpPr>
        <p:spPr>
          <a:xfrm>
            <a:off x="767855" y="668397"/>
            <a:ext cx="5699620"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rgbClr val="237CC1"/>
                </a:solidFill>
                <a:latin typeface="Calibri" panose="020F0502020204030204" pitchFamily="34" charset="0"/>
                <a:ea typeface="Calibri" panose="020F0502020204030204" pitchFamily="34" charset="0"/>
                <a:cs typeface="Times New Roman" panose="02020603050405020304" pitchFamily="18" charset="0"/>
              </a:rPr>
              <a:t>Types of TC Energy Pipelines</a:t>
            </a:r>
          </a:p>
          <a:p>
            <a:pPr>
              <a:lnSpc>
                <a:spcPct val="100000"/>
              </a:lnSpc>
            </a:pPr>
            <a:r>
              <a:rPr lang="en-US" sz="3600" dirty="0">
                <a:solidFill>
                  <a:srgbClr val="799B3E"/>
                </a:solidFill>
                <a:latin typeface="Calibri" panose="020F0502020204030204" pitchFamily="34" charset="0"/>
                <a:cs typeface="Calibri" panose="020F0502020204030204" pitchFamily="34" charset="0"/>
              </a:rPr>
              <a:t>We build and operate </a:t>
            </a:r>
            <a:br>
              <a:rPr lang="en-US" sz="3600" dirty="0">
                <a:solidFill>
                  <a:srgbClr val="799B3E"/>
                </a:solidFill>
                <a:latin typeface="Calibri" panose="020F0502020204030204" pitchFamily="34" charset="0"/>
                <a:cs typeface="Calibri" panose="020F0502020204030204" pitchFamily="34" charset="0"/>
              </a:rPr>
            </a:br>
            <a:r>
              <a:rPr lang="en-US" sz="3600" dirty="0">
                <a:solidFill>
                  <a:srgbClr val="799B3E"/>
                </a:solidFill>
                <a:latin typeface="Calibri" panose="020F0502020204030204" pitchFamily="34" charset="0"/>
                <a:cs typeface="Calibri" panose="020F0502020204030204" pitchFamily="34" charset="0"/>
              </a:rPr>
              <a:t>safe and reliable </a:t>
            </a:r>
            <a:br>
              <a:rPr lang="en-US" sz="3600" dirty="0">
                <a:solidFill>
                  <a:srgbClr val="799B3E"/>
                </a:solidFill>
                <a:latin typeface="Calibri" panose="020F0502020204030204" pitchFamily="34" charset="0"/>
                <a:cs typeface="Calibri" panose="020F0502020204030204" pitchFamily="34" charset="0"/>
              </a:rPr>
            </a:br>
            <a:r>
              <a:rPr lang="en-US" sz="3600" dirty="0">
                <a:solidFill>
                  <a:srgbClr val="799B3E"/>
                </a:solidFill>
                <a:latin typeface="Calibri" panose="020F0502020204030204" pitchFamily="34" charset="0"/>
                <a:cs typeface="Calibri" panose="020F0502020204030204" pitchFamily="34" charset="0"/>
              </a:rPr>
              <a:t>energy infrastructure. </a:t>
            </a:r>
            <a:endParaRPr lang="en-US" sz="7200" dirty="0">
              <a:solidFill>
                <a:srgbClr val="799B3E"/>
              </a:solidFill>
            </a:endParaRP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767855" y="4747491"/>
            <a:ext cx="10732070" cy="1663357"/>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dirty="0">
                <a:solidFill>
                  <a:srgbClr val="555759"/>
                </a:solidFill>
                <a:latin typeface="Calibri" panose="020F0502020204030204" pitchFamily="34" charset="0"/>
                <a:cs typeface="Calibri" panose="020F0502020204030204" pitchFamily="34" charset="0"/>
              </a:rPr>
              <a:t>Natural gas is said to be odorless, but some people detect a slight hydrocarbon smell. If the gas has been odorized, it could smell skunk-like or similar to rotten eggs. Natural gas is highly flammable and explosive.</a:t>
            </a:r>
          </a:p>
        </p:txBody>
      </p:sp>
      <p:sp>
        <p:nvSpPr>
          <p:cNvPr id="16" name="Rectangle 15">
            <a:extLst>
              <a:ext uri="{FF2B5EF4-FFF2-40B4-BE49-F238E27FC236}">
                <a16:creationId xmlns:a16="http://schemas.microsoft.com/office/drawing/2014/main" id="{D3E77060-C7C0-F585-7DFA-7453AAB131B3}"/>
              </a:ext>
            </a:extLst>
          </p:cNvPr>
          <p:cNvSpPr/>
          <p:nvPr/>
        </p:nvSpPr>
        <p:spPr>
          <a:xfrm>
            <a:off x="0" y="0"/>
            <a:ext cx="7010400" cy="44038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60000"/>
                  <a:lumOff val="40000"/>
                </a:schemeClr>
              </a:solidFill>
            </a:endParaRPr>
          </a:p>
        </p:txBody>
      </p:sp>
      <p:sp>
        <p:nvSpPr>
          <p:cNvPr id="15" name="Title 1">
            <a:extLst>
              <a:ext uri="{FF2B5EF4-FFF2-40B4-BE49-F238E27FC236}">
                <a16:creationId xmlns:a16="http://schemas.microsoft.com/office/drawing/2014/main" id="{6E2231D6-80D7-5533-5E1C-7C5CE7A1D498}"/>
              </a:ext>
            </a:extLst>
          </p:cNvPr>
          <p:cNvSpPr txBox="1">
            <a:spLocks/>
          </p:cNvSpPr>
          <p:nvPr/>
        </p:nvSpPr>
        <p:spPr>
          <a:xfrm>
            <a:off x="767855" y="668397"/>
            <a:ext cx="5699620"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600"/>
              </a:spcAft>
            </a:pPr>
            <a:r>
              <a:rPr lang="en-US" sz="5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Product Release Characteristics</a:t>
            </a:r>
          </a:p>
          <a:p>
            <a:pPr>
              <a:lnSpc>
                <a:spcPct val="100000"/>
              </a:lnSpc>
            </a:pPr>
            <a:r>
              <a:rPr lang="en-US" sz="3600" dirty="0">
                <a:solidFill>
                  <a:srgbClr val="FFFFFF"/>
                </a:solidFill>
                <a:latin typeface="Calibri" panose="020F0502020204030204" pitchFamily="34" charset="0"/>
                <a:cs typeface="Calibri" panose="020F0502020204030204" pitchFamily="34" charset="0"/>
              </a:rPr>
              <a:t>Natural gas is an energy source composed mostly </a:t>
            </a:r>
            <a:br>
              <a:rPr lang="en-US" sz="3600" dirty="0">
                <a:solidFill>
                  <a:srgbClr val="FFFFFF"/>
                </a:solidFill>
                <a:latin typeface="Calibri" panose="020F0502020204030204" pitchFamily="34" charset="0"/>
                <a:cs typeface="Calibri" panose="020F0502020204030204" pitchFamily="34" charset="0"/>
              </a:rPr>
            </a:br>
            <a:r>
              <a:rPr lang="en-US" sz="3600" dirty="0">
                <a:solidFill>
                  <a:srgbClr val="FFFFFF"/>
                </a:solidFill>
                <a:latin typeface="Calibri" panose="020F0502020204030204" pitchFamily="34" charset="0"/>
                <a:cs typeface="Calibri" panose="020F0502020204030204" pitchFamily="34" charset="0"/>
              </a:rPr>
              <a:t>of methane.</a:t>
            </a:r>
          </a:p>
        </p:txBody>
      </p:sp>
    </p:spTree>
    <p:extLst>
      <p:ext uri="{BB962C8B-B14F-4D97-AF65-F5344CB8AC3E}">
        <p14:creationId xmlns:p14="http://schemas.microsoft.com/office/powerpoint/2010/main" val="3885871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D4E43-1336-5F39-4644-64CA4EB24F10}"/>
              </a:ext>
            </a:extLst>
          </p:cNvPr>
          <p:cNvSpPr/>
          <p:nvPr/>
        </p:nvSpPr>
        <p:spPr>
          <a:xfrm>
            <a:off x="6839338" y="-1"/>
            <a:ext cx="5352662"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606391" y="550060"/>
            <a:ext cx="5536693" cy="264396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Potential hazards from an accidental gas release</a:t>
            </a: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606391" y="2886119"/>
            <a:ext cx="5328144" cy="309129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dirty="0">
                <a:latin typeface="Calibri" panose="020F0502020204030204" pitchFamily="34" charset="0"/>
                <a:cs typeface="Calibri" panose="020F0502020204030204" pitchFamily="34" charset="0"/>
              </a:rPr>
              <a:t>In the event of a natural gas pipeline release, the environment may be impacted and could result in injuries or fatalities as well as damage property.</a:t>
            </a:r>
          </a:p>
        </p:txBody>
      </p:sp>
      <p:sp>
        <p:nvSpPr>
          <p:cNvPr id="9" name="Content Placeholder 2">
            <a:extLst>
              <a:ext uri="{FF2B5EF4-FFF2-40B4-BE49-F238E27FC236}">
                <a16:creationId xmlns:a16="http://schemas.microsoft.com/office/drawing/2014/main" id="{334D3936-EFA0-551E-DDCB-1907DC736FD4}"/>
              </a:ext>
            </a:extLst>
          </p:cNvPr>
          <p:cNvSpPr txBox="1">
            <a:spLocks/>
          </p:cNvSpPr>
          <p:nvPr/>
        </p:nvSpPr>
        <p:spPr>
          <a:xfrm>
            <a:off x="7190072" y="668398"/>
            <a:ext cx="4361848" cy="5509905"/>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Dizziness or suffocation if a leak occurs in a confined space or high concentration.</a:t>
            </a:r>
            <a:br>
              <a:rPr lang="en-US" dirty="0">
                <a:solidFill>
                  <a:srgbClr val="FFFFFF"/>
                </a:solidFill>
                <a:latin typeface="Calibri" panose="020F0502020204030204" pitchFamily="34" charset="0"/>
                <a:cs typeface="Calibri" panose="020F0502020204030204" pitchFamily="34" charset="0"/>
              </a:rPr>
            </a:br>
            <a:endParaRPr lang="en-US" sz="1050" dirty="0">
              <a:solidFill>
                <a:srgbClr val="FFFFFF"/>
              </a:solidFill>
              <a:latin typeface="Calibri" panose="020F0502020204030204" pitchFamily="34" charset="0"/>
              <a:cs typeface="Calibri" panose="020F0502020204030204" pitchFamily="34" charset="0"/>
            </a:endParaRPr>
          </a:p>
          <a:p>
            <a:pPr>
              <a:spcBef>
                <a:spcPts val="0"/>
              </a:spcBef>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Ignition/fire if a spark or other ignition source is present.</a:t>
            </a:r>
            <a:br>
              <a:rPr lang="en-US" dirty="0">
                <a:solidFill>
                  <a:srgbClr val="FFFFFF"/>
                </a:solidFill>
                <a:latin typeface="Calibri" panose="020F0502020204030204" pitchFamily="34" charset="0"/>
                <a:cs typeface="Calibri" panose="020F0502020204030204" pitchFamily="34" charset="0"/>
              </a:rPr>
            </a:br>
            <a:endParaRPr lang="en-US" sz="1050" dirty="0">
              <a:solidFill>
                <a:srgbClr val="FFFFFF"/>
              </a:solidFill>
              <a:latin typeface="Calibri" panose="020F0502020204030204" pitchFamily="34" charset="0"/>
              <a:cs typeface="Calibri" panose="020F0502020204030204" pitchFamily="34" charset="0"/>
            </a:endParaRPr>
          </a:p>
          <a:p>
            <a:pPr>
              <a:spcBef>
                <a:spcPts val="0"/>
              </a:spcBef>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Potential explosion if </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the natural gas is mixed </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with air.</a:t>
            </a:r>
            <a:br>
              <a:rPr lang="en-US" dirty="0">
                <a:solidFill>
                  <a:srgbClr val="FFFFFF"/>
                </a:solidFill>
                <a:latin typeface="Calibri" panose="020F0502020204030204" pitchFamily="34" charset="0"/>
                <a:cs typeface="Calibri" panose="020F0502020204030204" pitchFamily="34" charset="0"/>
              </a:rPr>
            </a:br>
            <a:endParaRPr lang="en-US" sz="1050" dirty="0">
              <a:solidFill>
                <a:srgbClr val="FFFFFF"/>
              </a:solidFill>
              <a:latin typeface="Calibri" panose="020F0502020204030204" pitchFamily="34" charset="0"/>
              <a:cs typeface="Calibri" panose="020F0502020204030204" pitchFamily="34" charset="0"/>
            </a:endParaRPr>
          </a:p>
          <a:p>
            <a:pPr>
              <a:spcBef>
                <a:spcPts val="0"/>
              </a:spcBef>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Projectiles from site of leak or rupture propelled by the force of escaping gas.</a:t>
            </a:r>
          </a:p>
        </p:txBody>
      </p:sp>
    </p:spTree>
    <p:extLst>
      <p:ext uri="{BB962C8B-B14F-4D97-AF65-F5344CB8AC3E}">
        <p14:creationId xmlns:p14="http://schemas.microsoft.com/office/powerpoint/2010/main" val="230728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4ACF1-05AC-6866-C99D-AD9DD8DA6B18}"/>
              </a:ext>
            </a:extLst>
          </p:cNvPr>
          <p:cNvSpPr/>
          <p:nvPr/>
        </p:nvSpPr>
        <p:spPr>
          <a:xfrm>
            <a:off x="5352662" y="0"/>
            <a:ext cx="6839338"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606391" y="543269"/>
            <a:ext cx="4398745" cy="514752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800"/>
              </a:spcAft>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Prevention measures undertaken</a:t>
            </a:r>
          </a:p>
          <a:p>
            <a:r>
              <a:rPr lang="en-US" sz="3600" dirty="0">
                <a:latin typeface="Calibri" panose="020F0502020204030204" pitchFamily="34" charset="0"/>
                <a:cs typeface="Calibri" panose="020F0502020204030204" pitchFamily="34" charset="0"/>
              </a:rPr>
              <a:t>Liberty conducts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a rigorous pipeline maintenance program to ensure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integrity and safety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of our systems.</a:t>
            </a:r>
          </a:p>
        </p:txBody>
      </p:sp>
      <p:sp>
        <p:nvSpPr>
          <p:cNvPr id="6" name="Content Placeholder 2">
            <a:extLst>
              <a:ext uri="{FF2B5EF4-FFF2-40B4-BE49-F238E27FC236}">
                <a16:creationId xmlns:a16="http://schemas.microsoft.com/office/drawing/2014/main" id="{12E75DD1-DB51-07E5-044D-8DBB7B77B122}"/>
              </a:ext>
            </a:extLst>
          </p:cNvPr>
          <p:cNvSpPr txBox="1">
            <a:spLocks/>
          </p:cNvSpPr>
          <p:nvPr/>
        </p:nvSpPr>
        <p:spPr>
          <a:xfrm>
            <a:off x="5565292" y="372840"/>
            <a:ext cx="6392245" cy="6112320"/>
          </a:xfrm>
          <a:prstGeom prst="rect">
            <a:avLst/>
          </a:prstGeom>
        </p:spPr>
        <p:txBody>
          <a:bodyPr numCol="1"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
                <a:srgbClr val="237CC1"/>
              </a:buClr>
              <a:buNone/>
            </a:pPr>
            <a:r>
              <a:rPr lang="en-US" dirty="0">
                <a:solidFill>
                  <a:schemeClr val="bg1"/>
                </a:solidFill>
                <a:latin typeface="Calibri" panose="020F0502020204030204" pitchFamily="34" charset="0"/>
                <a:cs typeface="Calibri" panose="020F0502020204030204" pitchFamily="34" charset="0"/>
              </a:rPr>
              <a:t>This includes but is not limited to:</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24/7 monitoring of our facilities.</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In-line inspections of pipelines that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can identify the smallest issues or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defects for repair.</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Regular patrols of the right-of-way.</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Multiple shut-down valves to isolate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and limit potential releases.</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Cathodic protection to prevent corrosion.</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Hydrostatic testing.</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Investigative digs.</a:t>
            </a:r>
          </a:p>
          <a:p>
            <a:pPr>
              <a:lnSpc>
                <a:spcPct val="100000"/>
              </a:lnSpc>
              <a:buClr>
                <a:schemeClr val="accent2">
                  <a:lumMod val="60000"/>
                  <a:lumOff val="40000"/>
                </a:schemeClr>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Ground surveys.</a:t>
            </a:r>
          </a:p>
        </p:txBody>
      </p:sp>
    </p:spTree>
    <p:extLst>
      <p:ext uri="{BB962C8B-B14F-4D97-AF65-F5344CB8AC3E}">
        <p14:creationId xmlns:p14="http://schemas.microsoft.com/office/powerpoint/2010/main" val="338699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356B3-7881-C35E-1E20-99CE29D82407}"/>
              </a:ext>
            </a:extLst>
          </p:cNvPr>
          <p:cNvSpPr/>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409078-DF45-2EDD-9C9D-07A8157BFFBB}"/>
              </a:ext>
            </a:extLst>
          </p:cNvPr>
          <p:cNvSpPr txBox="1"/>
          <p:nvPr/>
        </p:nvSpPr>
        <p:spPr>
          <a:xfrm>
            <a:off x="0" y="2831059"/>
            <a:ext cx="12192000"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Leak recognition and response</a:t>
            </a:r>
          </a:p>
        </p:txBody>
      </p:sp>
    </p:spTree>
    <p:extLst>
      <p:ext uri="{BB962C8B-B14F-4D97-AF65-F5344CB8AC3E}">
        <p14:creationId xmlns:p14="http://schemas.microsoft.com/office/powerpoint/2010/main" val="1176934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09078-DF45-2EDD-9C9D-07A8157BFFBB}"/>
              </a:ext>
            </a:extLst>
          </p:cNvPr>
          <p:cNvSpPr txBox="1"/>
          <p:nvPr/>
        </p:nvSpPr>
        <p:spPr>
          <a:xfrm>
            <a:off x="0" y="334476"/>
            <a:ext cx="12192000" cy="769441"/>
          </a:xfrm>
          <a:prstGeom prst="rect">
            <a:avLst/>
          </a:prstGeom>
          <a:noFill/>
        </p:spPr>
        <p:txBody>
          <a:bodyPr wrap="square" rtlCol="0">
            <a:spAutoFit/>
          </a:bodyPr>
          <a:lstStyle/>
          <a:p>
            <a:pPr algn="ctr"/>
            <a:r>
              <a:rPr lang="en-US" sz="4400" b="1" dirty="0">
                <a:solidFill>
                  <a:schemeClr val="accent2">
                    <a:lumMod val="60000"/>
                    <a:lumOff val="40000"/>
                  </a:schemeClr>
                </a:solidFill>
                <a:latin typeface="Calibri" panose="020F0502020204030204" pitchFamily="34" charset="0"/>
                <a:cs typeface="Calibri" panose="020F0502020204030204" pitchFamily="34" charset="0"/>
              </a:rPr>
              <a:t>Recognizing a gas pipeline leak</a:t>
            </a:r>
          </a:p>
        </p:txBody>
      </p:sp>
      <p:sp>
        <p:nvSpPr>
          <p:cNvPr id="6" name="Title 1">
            <a:extLst>
              <a:ext uri="{FF2B5EF4-FFF2-40B4-BE49-F238E27FC236}">
                <a16:creationId xmlns:a16="http://schemas.microsoft.com/office/drawing/2014/main" id="{F059244E-1FBA-32FC-DD2D-D8909E6F5DE4}"/>
              </a:ext>
            </a:extLst>
          </p:cNvPr>
          <p:cNvSpPr txBox="1">
            <a:spLocks/>
          </p:cNvSpPr>
          <p:nvPr/>
        </p:nvSpPr>
        <p:spPr>
          <a:xfrm>
            <a:off x="685615" y="1124012"/>
            <a:ext cx="10820770" cy="151183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rgbClr val="555759"/>
                </a:solidFill>
                <a:latin typeface="Calibri" panose="020F0502020204030204" pitchFamily="34" charset="0"/>
                <a:cs typeface="Calibri" panose="020F0502020204030204" pitchFamily="34" charset="0"/>
              </a:rPr>
              <a:t>Although a pipeline leak is rare, it is important to know how to recognize the signs. Use your senses of sight, smell and hearing to detect a potential pipeline leak.</a:t>
            </a:r>
            <a:endParaRPr lang="en-US" sz="6000" dirty="0">
              <a:solidFill>
                <a:srgbClr val="555759"/>
              </a:solidFill>
            </a:endParaRPr>
          </a:p>
        </p:txBody>
      </p:sp>
      <p:grpSp>
        <p:nvGrpSpPr>
          <p:cNvPr id="27" name="Group 26">
            <a:extLst>
              <a:ext uri="{FF2B5EF4-FFF2-40B4-BE49-F238E27FC236}">
                <a16:creationId xmlns:a16="http://schemas.microsoft.com/office/drawing/2014/main" id="{BD7847F9-B8D5-9990-83E8-4B5D4F550886}"/>
              </a:ext>
            </a:extLst>
          </p:cNvPr>
          <p:cNvGrpSpPr/>
          <p:nvPr/>
        </p:nvGrpSpPr>
        <p:grpSpPr>
          <a:xfrm>
            <a:off x="583008" y="2764390"/>
            <a:ext cx="3870661" cy="3851563"/>
            <a:chOff x="453913" y="2764390"/>
            <a:chExt cx="3870661" cy="3851563"/>
          </a:xfrm>
        </p:grpSpPr>
        <p:pic>
          <p:nvPicPr>
            <p:cNvPr id="8" name="Picture 7" descr="Icon&#10;&#10;Description automatically generated">
              <a:extLst>
                <a:ext uri="{FF2B5EF4-FFF2-40B4-BE49-F238E27FC236}">
                  <a16:creationId xmlns:a16="http://schemas.microsoft.com/office/drawing/2014/main" id="{936724C9-4106-E731-8AF0-1E1779C61637}"/>
                </a:ext>
              </a:extLst>
            </p:cNvPr>
            <p:cNvPicPr>
              <a:picLocks noChangeAspect="1"/>
            </p:cNvPicPr>
            <p:nvPr/>
          </p:nvPicPr>
          <p:blipFill>
            <a:blip r:embed="rId2">
              <a:duotone>
                <a:schemeClr val="accent3">
                  <a:shade val="45000"/>
                  <a:satMod val="135000"/>
                </a:schemeClr>
                <a:prstClr val="white"/>
              </a:duotone>
            </a:blip>
            <a:stretch>
              <a:fillRect/>
            </a:stretch>
          </p:blipFill>
          <p:spPr>
            <a:xfrm>
              <a:off x="453913" y="2764390"/>
              <a:ext cx="916450" cy="916450"/>
            </a:xfrm>
            <a:prstGeom prst="rect">
              <a:avLst/>
            </a:prstGeom>
          </p:spPr>
        </p:pic>
        <p:sp>
          <p:nvSpPr>
            <p:cNvPr id="11" name="Content Placeholder 2">
              <a:extLst>
                <a:ext uri="{FF2B5EF4-FFF2-40B4-BE49-F238E27FC236}">
                  <a16:creationId xmlns:a16="http://schemas.microsoft.com/office/drawing/2014/main" id="{D69E0B31-0D67-9FB5-E3E9-B983F08140D0}"/>
                </a:ext>
              </a:extLst>
            </p:cNvPr>
            <p:cNvSpPr txBox="1">
              <a:spLocks/>
            </p:cNvSpPr>
            <p:nvPr/>
          </p:nvSpPr>
          <p:spPr>
            <a:xfrm>
              <a:off x="1370363" y="3093600"/>
              <a:ext cx="2796988" cy="335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a:solidFill>
                    <a:srgbClr val="555759"/>
                  </a:solidFill>
                  <a:latin typeface="Calibri" panose="020F0502020204030204" pitchFamily="34" charset="0"/>
                  <a:cs typeface="Calibri" panose="020F0502020204030204" pitchFamily="34" charset="0"/>
                </a:rPr>
                <a:t>You might see:</a:t>
              </a:r>
            </a:p>
          </p:txBody>
        </p:sp>
        <p:sp>
          <p:nvSpPr>
            <p:cNvPr id="15" name="Content Placeholder 2">
              <a:extLst>
                <a:ext uri="{FF2B5EF4-FFF2-40B4-BE49-F238E27FC236}">
                  <a16:creationId xmlns:a16="http://schemas.microsoft.com/office/drawing/2014/main" id="{2DC83DCF-B623-2C9E-E38F-8978ACE34F2D}"/>
                </a:ext>
              </a:extLst>
            </p:cNvPr>
            <p:cNvSpPr txBox="1">
              <a:spLocks/>
            </p:cNvSpPr>
            <p:nvPr/>
          </p:nvSpPr>
          <p:spPr>
            <a:xfrm>
              <a:off x="507842" y="3809384"/>
              <a:ext cx="3816732" cy="2806569"/>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2">
                    <a:lumMod val="60000"/>
                    <a:lumOff val="40000"/>
                  </a:schemeClr>
                </a:buClr>
                <a:buSzPct val="92000"/>
                <a:buFont typeface="Wingdings" panose="05000000000000000000" pitchFamily="2" charset="2"/>
                <a:buChar char="§"/>
              </a:pPr>
              <a:r>
                <a:rPr lang="en-US" sz="2200" dirty="0">
                  <a:solidFill>
                    <a:srgbClr val="555759"/>
                  </a:solidFill>
                  <a:latin typeface="Calibri" panose="020F0502020204030204" pitchFamily="34" charset="0"/>
                  <a:cs typeface="Calibri" panose="020F0502020204030204" pitchFamily="34" charset="0"/>
                </a:rPr>
                <a:t>Dead or dying vegetation on/near the right-of-way in an area that is usually green.</a:t>
              </a:r>
            </a:p>
            <a:p>
              <a:pPr>
                <a:spcBef>
                  <a:spcPts val="0"/>
                </a:spcBef>
                <a:buClr>
                  <a:schemeClr val="accent2">
                    <a:lumMod val="60000"/>
                    <a:lumOff val="40000"/>
                  </a:schemeClr>
                </a:buClr>
                <a:buSzPct val="92000"/>
                <a:buFont typeface="Wingdings" panose="05000000000000000000" pitchFamily="2" charset="2"/>
                <a:buChar char="§"/>
              </a:pPr>
              <a:r>
                <a:rPr lang="en-US" sz="2200" dirty="0">
                  <a:solidFill>
                    <a:srgbClr val="555759"/>
                  </a:solidFill>
                  <a:latin typeface="Calibri" panose="020F0502020204030204" pitchFamily="34" charset="0"/>
                  <a:cs typeface="Calibri" panose="020F0502020204030204" pitchFamily="34" charset="0"/>
                </a:rPr>
                <a:t>Bubbles in a body of water.</a:t>
              </a:r>
            </a:p>
            <a:p>
              <a:pPr>
                <a:spcBef>
                  <a:spcPts val="0"/>
                </a:spcBef>
                <a:buClr>
                  <a:schemeClr val="accent2">
                    <a:lumMod val="60000"/>
                    <a:lumOff val="40000"/>
                  </a:schemeClr>
                </a:buClr>
                <a:buSzPct val="92000"/>
                <a:buFont typeface="Wingdings" panose="05000000000000000000" pitchFamily="2" charset="2"/>
                <a:buChar char="§"/>
              </a:pPr>
              <a:r>
                <a:rPr lang="en-US" sz="2200" dirty="0">
                  <a:solidFill>
                    <a:srgbClr val="555759"/>
                  </a:solidFill>
                  <a:latin typeface="Calibri" panose="020F0502020204030204" pitchFamily="34" charset="0"/>
                  <a:cs typeface="Calibri" panose="020F0502020204030204" pitchFamily="34" charset="0"/>
                </a:rPr>
                <a:t>Dirt being blown into the air.</a:t>
              </a:r>
            </a:p>
            <a:p>
              <a:pPr>
                <a:spcBef>
                  <a:spcPts val="0"/>
                </a:spcBef>
                <a:buClr>
                  <a:schemeClr val="accent2">
                    <a:lumMod val="60000"/>
                    <a:lumOff val="40000"/>
                  </a:schemeClr>
                </a:buClr>
                <a:buSzPct val="92000"/>
                <a:buFont typeface="Wingdings" panose="05000000000000000000" pitchFamily="2" charset="2"/>
                <a:buChar char="§"/>
              </a:pPr>
              <a:r>
                <a:rPr lang="en-US" sz="2200" dirty="0">
                  <a:solidFill>
                    <a:srgbClr val="555759"/>
                  </a:solidFill>
                  <a:latin typeface="Calibri" panose="020F0502020204030204" pitchFamily="34" charset="0"/>
                  <a:cs typeface="Calibri" panose="020F0502020204030204" pitchFamily="34" charset="0"/>
                </a:rPr>
                <a:t>Ground frosting in summer.</a:t>
              </a:r>
            </a:p>
            <a:p>
              <a:pPr>
                <a:spcBef>
                  <a:spcPts val="0"/>
                </a:spcBef>
                <a:buClr>
                  <a:schemeClr val="accent2">
                    <a:lumMod val="60000"/>
                    <a:lumOff val="40000"/>
                  </a:schemeClr>
                </a:buClr>
                <a:buSzPct val="92000"/>
                <a:buFont typeface="Wingdings" panose="05000000000000000000" pitchFamily="2" charset="2"/>
                <a:buChar char="§"/>
              </a:pPr>
              <a:r>
                <a:rPr lang="en-US" sz="2200" dirty="0">
                  <a:solidFill>
                    <a:srgbClr val="555759"/>
                  </a:solidFill>
                  <a:latin typeface="Calibri" panose="020F0502020204030204" pitchFamily="34" charset="0"/>
                  <a:cs typeface="Calibri" panose="020F0502020204030204" pitchFamily="34" charset="0"/>
                </a:rPr>
                <a:t>Possible fire or flames above the ground, if the leak has been ignited.</a:t>
              </a:r>
            </a:p>
          </p:txBody>
        </p:sp>
      </p:grpSp>
      <p:grpSp>
        <p:nvGrpSpPr>
          <p:cNvPr id="25" name="Group 24">
            <a:extLst>
              <a:ext uri="{FF2B5EF4-FFF2-40B4-BE49-F238E27FC236}">
                <a16:creationId xmlns:a16="http://schemas.microsoft.com/office/drawing/2014/main" id="{4A7B2A74-65CB-C81B-BF79-1D4AFC3C764F}"/>
              </a:ext>
            </a:extLst>
          </p:cNvPr>
          <p:cNvGrpSpPr/>
          <p:nvPr/>
        </p:nvGrpSpPr>
        <p:grpSpPr>
          <a:xfrm>
            <a:off x="4791424" y="2764390"/>
            <a:ext cx="3303069" cy="3378225"/>
            <a:chOff x="4963549" y="2764390"/>
            <a:chExt cx="3303069" cy="3378225"/>
          </a:xfrm>
        </p:grpSpPr>
        <p:pic>
          <p:nvPicPr>
            <p:cNvPr id="10" name="Picture 9" descr="Icon&#10;&#10;Description automatically generated">
              <a:extLst>
                <a:ext uri="{FF2B5EF4-FFF2-40B4-BE49-F238E27FC236}">
                  <a16:creationId xmlns:a16="http://schemas.microsoft.com/office/drawing/2014/main" id="{6D5C3B2B-9B10-F609-D280-B1787EA3AF62}"/>
                </a:ext>
              </a:extLst>
            </p:cNvPr>
            <p:cNvPicPr>
              <a:picLocks noChangeAspect="1"/>
            </p:cNvPicPr>
            <p:nvPr/>
          </p:nvPicPr>
          <p:blipFill>
            <a:blip r:embed="rId3">
              <a:duotone>
                <a:schemeClr val="accent3">
                  <a:shade val="45000"/>
                  <a:satMod val="135000"/>
                </a:schemeClr>
                <a:prstClr val="white"/>
              </a:duotone>
            </a:blip>
            <a:stretch>
              <a:fillRect/>
            </a:stretch>
          </p:blipFill>
          <p:spPr>
            <a:xfrm>
              <a:off x="4963549" y="2764390"/>
              <a:ext cx="916450" cy="916450"/>
            </a:xfrm>
            <a:prstGeom prst="rect">
              <a:avLst/>
            </a:prstGeom>
          </p:spPr>
        </p:pic>
        <p:sp>
          <p:nvSpPr>
            <p:cNvPr id="13" name="Content Placeholder 2">
              <a:extLst>
                <a:ext uri="{FF2B5EF4-FFF2-40B4-BE49-F238E27FC236}">
                  <a16:creationId xmlns:a16="http://schemas.microsoft.com/office/drawing/2014/main" id="{0ABB1DEB-C9A8-D409-FAE4-8E7F14DB0A5A}"/>
                </a:ext>
              </a:extLst>
            </p:cNvPr>
            <p:cNvSpPr txBox="1">
              <a:spLocks/>
            </p:cNvSpPr>
            <p:nvPr/>
          </p:nvSpPr>
          <p:spPr>
            <a:xfrm>
              <a:off x="4963549" y="3809384"/>
              <a:ext cx="3303069" cy="233323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FFC000"/>
                </a:buClr>
                <a:buSzPct val="92000"/>
                <a:buFont typeface="Wingdings" panose="05000000000000000000" pitchFamily="2" charset="2"/>
                <a:buChar char="§"/>
              </a:pPr>
              <a:r>
                <a:rPr lang="en-US" sz="2200" dirty="0">
                  <a:solidFill>
                    <a:srgbClr val="555759"/>
                  </a:solidFill>
                  <a:latin typeface="Calibri" panose="020F0502020204030204" pitchFamily="34" charset="0"/>
                  <a:cs typeface="Calibri" panose="020F0502020204030204" pitchFamily="34" charset="0"/>
                </a:rPr>
                <a:t>Natural gas transmission lines are not usually odorized, though smaller gas distribution lines often have an additive to give it a Sulphur or “rotten egg” smell.</a:t>
              </a:r>
            </a:p>
          </p:txBody>
        </p:sp>
        <p:sp>
          <p:nvSpPr>
            <p:cNvPr id="17" name="Content Placeholder 2">
              <a:extLst>
                <a:ext uri="{FF2B5EF4-FFF2-40B4-BE49-F238E27FC236}">
                  <a16:creationId xmlns:a16="http://schemas.microsoft.com/office/drawing/2014/main" id="{88D52792-2B2D-06B4-9F5B-19154AEF9458}"/>
                </a:ext>
              </a:extLst>
            </p:cNvPr>
            <p:cNvSpPr txBox="1">
              <a:spLocks/>
            </p:cNvSpPr>
            <p:nvPr/>
          </p:nvSpPr>
          <p:spPr>
            <a:xfrm>
              <a:off x="5879999" y="3093600"/>
              <a:ext cx="2274297" cy="335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a:solidFill>
                    <a:srgbClr val="555759"/>
                  </a:solidFill>
                  <a:latin typeface="Calibri" panose="020F0502020204030204" pitchFamily="34" charset="0"/>
                  <a:cs typeface="Calibri" panose="020F0502020204030204" pitchFamily="34" charset="0"/>
                </a:rPr>
                <a:t>You might smell:</a:t>
              </a:r>
            </a:p>
          </p:txBody>
        </p:sp>
      </p:grpSp>
      <p:grpSp>
        <p:nvGrpSpPr>
          <p:cNvPr id="26" name="Group 25">
            <a:extLst>
              <a:ext uri="{FF2B5EF4-FFF2-40B4-BE49-F238E27FC236}">
                <a16:creationId xmlns:a16="http://schemas.microsoft.com/office/drawing/2014/main" id="{7EF802BD-34F4-5531-3700-CD0B7E5CBBAF}"/>
              </a:ext>
            </a:extLst>
          </p:cNvPr>
          <p:cNvGrpSpPr/>
          <p:nvPr/>
        </p:nvGrpSpPr>
        <p:grpSpPr>
          <a:xfrm>
            <a:off x="8593619" y="2764390"/>
            <a:ext cx="3118448" cy="1961445"/>
            <a:chOff x="8722713" y="2764390"/>
            <a:chExt cx="3118448" cy="1961445"/>
          </a:xfrm>
        </p:grpSpPr>
        <p:pic>
          <p:nvPicPr>
            <p:cNvPr id="3" name="Picture 2" descr="Icon&#10;&#10;Description automatically generated">
              <a:extLst>
                <a:ext uri="{FF2B5EF4-FFF2-40B4-BE49-F238E27FC236}">
                  <a16:creationId xmlns:a16="http://schemas.microsoft.com/office/drawing/2014/main" id="{A330B25B-95F2-66ED-C27B-14F4BDC8C6FD}"/>
                </a:ext>
              </a:extLst>
            </p:cNvPr>
            <p:cNvPicPr>
              <a:picLocks noChangeAspect="1"/>
            </p:cNvPicPr>
            <p:nvPr/>
          </p:nvPicPr>
          <p:blipFill>
            <a:blip r:embed="rId4">
              <a:duotone>
                <a:schemeClr val="accent3">
                  <a:shade val="45000"/>
                  <a:satMod val="135000"/>
                </a:schemeClr>
                <a:prstClr val="white"/>
              </a:duotone>
            </a:blip>
            <a:stretch>
              <a:fillRect/>
            </a:stretch>
          </p:blipFill>
          <p:spPr>
            <a:xfrm>
              <a:off x="8722713" y="2764390"/>
              <a:ext cx="916450" cy="916450"/>
            </a:xfrm>
            <a:prstGeom prst="rect">
              <a:avLst/>
            </a:prstGeom>
          </p:spPr>
        </p:pic>
        <p:sp>
          <p:nvSpPr>
            <p:cNvPr id="14" name="Content Placeholder 2">
              <a:extLst>
                <a:ext uri="{FF2B5EF4-FFF2-40B4-BE49-F238E27FC236}">
                  <a16:creationId xmlns:a16="http://schemas.microsoft.com/office/drawing/2014/main" id="{4244BEB7-ACFE-EFE3-D619-D79317DAAF1C}"/>
                </a:ext>
              </a:extLst>
            </p:cNvPr>
            <p:cNvSpPr txBox="1">
              <a:spLocks/>
            </p:cNvSpPr>
            <p:nvPr/>
          </p:nvSpPr>
          <p:spPr>
            <a:xfrm>
              <a:off x="8755293" y="3809384"/>
              <a:ext cx="2928865" cy="91645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2">
                    <a:lumMod val="60000"/>
                    <a:lumOff val="40000"/>
                  </a:schemeClr>
                </a:buClr>
                <a:buSzPct val="92000"/>
                <a:buFont typeface="Wingdings" panose="05000000000000000000" pitchFamily="2" charset="2"/>
                <a:buChar char="§"/>
              </a:pPr>
              <a:r>
                <a:rPr lang="en-US" sz="2200" dirty="0">
                  <a:solidFill>
                    <a:srgbClr val="555759"/>
                  </a:solidFill>
                  <a:latin typeface="Calibri" panose="020F0502020204030204" pitchFamily="34" charset="0"/>
                  <a:cs typeface="Calibri" panose="020F0502020204030204" pitchFamily="34" charset="0"/>
                </a:rPr>
                <a:t>A roaring, hissing or whistling noise.</a:t>
              </a:r>
            </a:p>
          </p:txBody>
        </p:sp>
        <p:sp>
          <p:nvSpPr>
            <p:cNvPr id="18" name="Content Placeholder 2">
              <a:extLst>
                <a:ext uri="{FF2B5EF4-FFF2-40B4-BE49-F238E27FC236}">
                  <a16:creationId xmlns:a16="http://schemas.microsoft.com/office/drawing/2014/main" id="{66A758B8-69F0-64BA-C27B-03112118DC4A}"/>
                </a:ext>
              </a:extLst>
            </p:cNvPr>
            <p:cNvSpPr txBox="1">
              <a:spLocks/>
            </p:cNvSpPr>
            <p:nvPr/>
          </p:nvSpPr>
          <p:spPr>
            <a:xfrm>
              <a:off x="9639163" y="3093600"/>
              <a:ext cx="2201998" cy="335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a:solidFill>
                    <a:srgbClr val="555759"/>
                  </a:solidFill>
                  <a:latin typeface="Calibri" panose="020F0502020204030204" pitchFamily="34" charset="0"/>
                  <a:cs typeface="Calibri" panose="020F0502020204030204" pitchFamily="34" charset="0"/>
                </a:rPr>
                <a:t>You might hear:</a:t>
              </a:r>
            </a:p>
          </p:txBody>
        </p:sp>
      </p:grpSp>
      <p:cxnSp>
        <p:nvCxnSpPr>
          <p:cNvPr id="5" name="Straight Connector 4">
            <a:extLst>
              <a:ext uri="{FF2B5EF4-FFF2-40B4-BE49-F238E27FC236}">
                <a16:creationId xmlns:a16="http://schemas.microsoft.com/office/drawing/2014/main" id="{629CF1AC-CE55-21AD-BB6E-10F29579D924}"/>
              </a:ext>
            </a:extLst>
          </p:cNvPr>
          <p:cNvCxnSpPr>
            <a:cxnSpLocks/>
          </p:cNvCxnSpPr>
          <p:nvPr/>
        </p:nvCxnSpPr>
        <p:spPr>
          <a:xfrm>
            <a:off x="636937" y="2603349"/>
            <a:ext cx="10918127" cy="0"/>
          </a:xfrm>
          <a:prstGeom prst="line">
            <a:avLst/>
          </a:prstGeom>
          <a:ln w="19050">
            <a:solidFill>
              <a:srgbClr val="0E40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94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81BA46-7248-12E9-855E-3690A485D065}"/>
              </a:ext>
            </a:extLst>
          </p:cNvPr>
          <p:cNvSpPr/>
          <p:nvPr/>
        </p:nvSpPr>
        <p:spPr>
          <a:xfrm>
            <a:off x="0" y="4403806"/>
            <a:ext cx="12192000" cy="2454194"/>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4294967295"/>
          </p:nvPr>
        </p:nvSpPr>
        <p:spPr>
          <a:xfrm>
            <a:off x="1087438" y="4403725"/>
            <a:ext cx="11104562" cy="2217738"/>
          </a:xfrm>
          <a:prstGeom prst="rect">
            <a:avLst/>
          </a:prstGeom>
        </p:spPr>
        <p:txBody>
          <a:bodyPr anchor="b">
            <a:normAutofit/>
          </a:bodyPr>
          <a:lstStyle/>
          <a:p>
            <a:pPr marL="0" indent="0">
              <a:lnSpc>
                <a:spcPct val="100000"/>
              </a:lnSpc>
              <a:spcBef>
                <a:spcPts val="0"/>
              </a:spcBef>
              <a:spcAft>
                <a:spcPts val="500"/>
              </a:spcAft>
              <a:buNone/>
            </a:pPr>
            <a:r>
              <a:rPr lang="en-US" sz="2400" b="1" dirty="0">
                <a:solidFill>
                  <a:schemeClr val="bg1"/>
                </a:solidFill>
                <a:latin typeface="Calibri" panose="020F0502020204030204" pitchFamily="34" charset="0"/>
                <a:cs typeface="Calibri" panose="020F0502020204030204" pitchFamily="34" charset="0"/>
              </a:rPr>
              <a:t>Liberty will immediately respond by:</a:t>
            </a:r>
          </a:p>
          <a:p>
            <a:pPr>
              <a:lnSpc>
                <a:spcPct val="100000"/>
              </a:lnSpc>
              <a:spcBef>
                <a:spcPts val="0"/>
              </a:spcBef>
              <a:spcAft>
                <a:spcPts val="500"/>
              </a:spcAft>
              <a:buClr>
                <a:schemeClr val="accent2">
                  <a:lumMod val="60000"/>
                  <a:lumOff val="40000"/>
                </a:schemeClr>
              </a:buClr>
              <a:buSzPct val="92000"/>
              <a:buFont typeface="Wingdings" panose="05000000000000000000" pitchFamily="2" charset="2"/>
              <a:buChar char="§"/>
            </a:pPr>
            <a:r>
              <a:rPr lang="en-US" sz="2400" dirty="0">
                <a:solidFill>
                  <a:schemeClr val="bg1"/>
                </a:solidFill>
                <a:latin typeface="Calibri" panose="020F0502020204030204" pitchFamily="34" charset="0"/>
                <a:cs typeface="Calibri" panose="020F0502020204030204" pitchFamily="34" charset="0"/>
              </a:rPr>
              <a:t>Shutting down the affected pipeline if necessary.</a:t>
            </a:r>
          </a:p>
          <a:p>
            <a:pPr>
              <a:lnSpc>
                <a:spcPct val="100000"/>
              </a:lnSpc>
              <a:spcBef>
                <a:spcPts val="0"/>
              </a:spcBef>
              <a:spcAft>
                <a:spcPts val="500"/>
              </a:spcAft>
              <a:buClr>
                <a:schemeClr val="accent2">
                  <a:lumMod val="60000"/>
                  <a:lumOff val="40000"/>
                </a:schemeClr>
              </a:buClr>
              <a:buSzPct val="92000"/>
              <a:buFont typeface="Wingdings" panose="05000000000000000000" pitchFamily="2" charset="2"/>
              <a:buChar char="§"/>
            </a:pPr>
            <a:r>
              <a:rPr lang="en-US" sz="2400" dirty="0">
                <a:solidFill>
                  <a:schemeClr val="bg1"/>
                </a:solidFill>
                <a:latin typeface="Calibri" panose="020F0502020204030204" pitchFamily="34" charset="0"/>
                <a:cs typeface="Calibri" panose="020F0502020204030204" pitchFamily="34" charset="0"/>
              </a:rPr>
              <a:t>Isolating the impacted section of the pipeline through either automatic valve shutoff or manual valve operation.</a:t>
            </a:r>
          </a:p>
          <a:p>
            <a:pPr>
              <a:lnSpc>
                <a:spcPct val="100000"/>
              </a:lnSpc>
              <a:spcBef>
                <a:spcPts val="0"/>
              </a:spcBef>
              <a:spcAft>
                <a:spcPts val="500"/>
              </a:spcAft>
              <a:buClr>
                <a:schemeClr val="accent2">
                  <a:lumMod val="60000"/>
                  <a:lumOff val="40000"/>
                </a:schemeClr>
              </a:buClr>
              <a:buSzPct val="92000"/>
              <a:buFont typeface="Wingdings" panose="05000000000000000000" pitchFamily="2" charset="2"/>
              <a:buChar char="§"/>
            </a:pPr>
            <a:r>
              <a:rPr lang="en-US" sz="2400" dirty="0">
                <a:solidFill>
                  <a:schemeClr val="bg1"/>
                </a:solidFill>
                <a:latin typeface="Calibri" panose="020F0502020204030204" pitchFamily="34" charset="0"/>
                <a:cs typeface="Calibri" panose="020F0502020204030204" pitchFamily="34" charset="0"/>
              </a:rPr>
              <a:t>Dispatching emergency personnel to the location of the incident.</a:t>
            </a: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693206" y="668397"/>
            <a:ext cx="7261091"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Liberty’s Response </a:t>
            </a:r>
            <a:b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to a Pipeline Incident</a:t>
            </a:r>
          </a:p>
          <a:p>
            <a:pPr>
              <a:lnSpc>
                <a:spcPct val="100000"/>
              </a:lnSpc>
            </a:pPr>
            <a:r>
              <a:rPr lang="en-US" sz="2800" dirty="0">
                <a:latin typeface="Calibri" panose="020F0502020204030204" pitchFamily="34" charset="0"/>
                <a:cs typeface="Calibri" panose="020F0502020204030204" pitchFamily="34" charset="0"/>
              </a:rPr>
              <a:t>In the unlikely event an incident should occur,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Liberty’s top priorities are to ensure the safety of the public and Emergency Responders, and to minimize effects on the environment and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surrounding properties. </a:t>
            </a:r>
            <a:endParaRPr lang="en-US" sz="2800" dirty="0"/>
          </a:p>
        </p:txBody>
      </p:sp>
      <p:pic>
        <p:nvPicPr>
          <p:cNvPr id="13" name="Picture 12">
            <a:extLst>
              <a:ext uri="{FF2B5EF4-FFF2-40B4-BE49-F238E27FC236}">
                <a16:creationId xmlns:a16="http://schemas.microsoft.com/office/drawing/2014/main" id="{5D3CCC05-D5FB-B0D3-4715-99F9FD9BA1F6}"/>
              </a:ext>
            </a:extLst>
          </p:cNvPr>
          <p:cNvPicPr>
            <a:picLocks noChangeAspect="1"/>
          </p:cNvPicPr>
          <p:nvPr/>
        </p:nvPicPr>
        <p:blipFill rotWithShape="1">
          <a:blip r:embed="rId2"/>
          <a:srcRect l="17923" t="4825" r="31016" b="12181"/>
          <a:stretch/>
        </p:blipFill>
        <p:spPr>
          <a:xfrm>
            <a:off x="8128000" y="0"/>
            <a:ext cx="4064000" cy="4403806"/>
          </a:xfrm>
          <a:prstGeom prst="rect">
            <a:avLst/>
          </a:prstGeom>
        </p:spPr>
      </p:pic>
    </p:spTree>
    <p:extLst>
      <p:ext uri="{BB962C8B-B14F-4D97-AF65-F5344CB8AC3E}">
        <p14:creationId xmlns:p14="http://schemas.microsoft.com/office/powerpoint/2010/main" val="360408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45962A4-8627-7081-F134-67C9EED523B0}"/>
              </a:ext>
            </a:extLst>
          </p:cNvPr>
          <p:cNvSpPr txBox="1">
            <a:spLocks/>
          </p:cNvSpPr>
          <p:nvPr/>
        </p:nvSpPr>
        <p:spPr>
          <a:xfrm>
            <a:off x="693206" y="668397"/>
            <a:ext cx="7261091" cy="575206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200"/>
              </a:spcAft>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Emergency Responders response to a </a:t>
            </a:r>
            <a:b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pipeline incident</a:t>
            </a:r>
          </a:p>
          <a:p>
            <a:pPr marL="457200" indent="-457200">
              <a:lnSpc>
                <a:spcPct val="120000"/>
              </a:lnSpc>
              <a:buClr>
                <a:schemeClr val="accent2">
                  <a:lumMod val="60000"/>
                  <a:lumOff val="40000"/>
                </a:schemeClr>
              </a:buClr>
              <a:buSzPct val="92000"/>
              <a:buFont typeface="Wingdings" panose="05000000000000000000" pitchFamily="2" charset="2"/>
              <a:buChar char="§"/>
            </a:pPr>
            <a:r>
              <a:rPr lang="en-US" sz="2800" dirty="0">
                <a:solidFill>
                  <a:srgbClr val="555759"/>
                </a:solidFill>
                <a:latin typeface="Calibri" panose="020F0502020204030204" pitchFamily="34" charset="0"/>
                <a:cs typeface="Calibri" panose="020F0502020204030204" pitchFamily="34" charset="0"/>
              </a:rPr>
              <a:t>Isolate spill or leak area for at least 330 feet.</a:t>
            </a:r>
          </a:p>
          <a:p>
            <a:pPr marL="457200" indent="-457200">
              <a:lnSpc>
                <a:spcPct val="120000"/>
              </a:lnSpc>
              <a:buClr>
                <a:schemeClr val="accent2">
                  <a:lumMod val="60000"/>
                  <a:lumOff val="40000"/>
                </a:schemeClr>
              </a:buClr>
              <a:buSzPct val="92000"/>
              <a:buFont typeface="Wingdings" panose="05000000000000000000" pitchFamily="2" charset="2"/>
              <a:buChar char="§"/>
            </a:pPr>
            <a:r>
              <a:rPr lang="en-US" sz="2800" dirty="0">
                <a:solidFill>
                  <a:srgbClr val="555759"/>
                </a:solidFill>
                <a:latin typeface="Calibri" panose="020F0502020204030204" pitchFamily="34" charset="0"/>
                <a:cs typeface="Calibri" panose="020F0502020204030204" pitchFamily="34" charset="0"/>
              </a:rPr>
              <a:t>Keep unauthorized personnel away.</a:t>
            </a:r>
          </a:p>
          <a:p>
            <a:pPr marL="457200" indent="-457200">
              <a:lnSpc>
                <a:spcPct val="120000"/>
              </a:lnSpc>
              <a:buClr>
                <a:schemeClr val="accent2">
                  <a:lumMod val="60000"/>
                  <a:lumOff val="40000"/>
                </a:schemeClr>
              </a:buClr>
              <a:buSzPct val="92000"/>
              <a:buFont typeface="Wingdings" panose="05000000000000000000" pitchFamily="2" charset="2"/>
              <a:buChar char="§"/>
            </a:pPr>
            <a:r>
              <a:rPr lang="en-US" sz="2800" dirty="0">
                <a:solidFill>
                  <a:srgbClr val="555759"/>
                </a:solidFill>
                <a:latin typeface="Calibri" panose="020F0502020204030204" pitchFamily="34" charset="0"/>
                <a:cs typeface="Calibri" panose="020F0502020204030204" pitchFamily="34" charset="0"/>
              </a:rPr>
              <a:t>Stay upwind.</a:t>
            </a:r>
          </a:p>
          <a:p>
            <a:pPr marL="457200" indent="-457200">
              <a:lnSpc>
                <a:spcPct val="120000"/>
              </a:lnSpc>
              <a:buClr>
                <a:schemeClr val="accent2">
                  <a:lumMod val="60000"/>
                  <a:lumOff val="40000"/>
                </a:schemeClr>
              </a:buClr>
              <a:buSzPct val="92000"/>
              <a:buFont typeface="Wingdings" panose="05000000000000000000" pitchFamily="2" charset="2"/>
              <a:buChar char="§"/>
            </a:pPr>
            <a:r>
              <a:rPr lang="en-US" sz="2800" dirty="0">
                <a:solidFill>
                  <a:srgbClr val="555759"/>
                </a:solidFill>
                <a:latin typeface="Calibri" panose="020F0502020204030204" pitchFamily="34" charset="0"/>
                <a:cs typeface="Calibri" panose="020F0502020204030204" pitchFamily="34" charset="0"/>
              </a:rPr>
              <a:t>Eliminate all ignition sources.</a:t>
            </a:r>
          </a:p>
          <a:p>
            <a:pPr marL="457200" indent="-457200">
              <a:lnSpc>
                <a:spcPct val="120000"/>
              </a:lnSpc>
              <a:buClr>
                <a:schemeClr val="accent2">
                  <a:lumMod val="60000"/>
                  <a:lumOff val="40000"/>
                </a:schemeClr>
              </a:buClr>
              <a:buSzPct val="92000"/>
              <a:buFont typeface="Wingdings" panose="05000000000000000000" pitchFamily="2" charset="2"/>
              <a:buChar char="§"/>
            </a:pPr>
            <a:r>
              <a:rPr lang="en-US" sz="2800" dirty="0">
                <a:solidFill>
                  <a:srgbClr val="555759"/>
                </a:solidFill>
                <a:latin typeface="Calibri" panose="020F0502020204030204" pitchFamily="34" charset="0"/>
                <a:cs typeface="Calibri" panose="020F0502020204030204" pitchFamily="34" charset="0"/>
              </a:rPr>
              <a:t>All equipment used when handling </a:t>
            </a:r>
            <a:br>
              <a:rPr lang="en-US" sz="2800" dirty="0">
                <a:solidFill>
                  <a:srgbClr val="555759"/>
                </a:solidFill>
                <a:latin typeface="Calibri" panose="020F0502020204030204" pitchFamily="34" charset="0"/>
                <a:cs typeface="Calibri" panose="020F0502020204030204" pitchFamily="34" charset="0"/>
              </a:rPr>
            </a:br>
            <a:r>
              <a:rPr lang="en-US" sz="2800" dirty="0">
                <a:solidFill>
                  <a:srgbClr val="555759"/>
                </a:solidFill>
                <a:latin typeface="Calibri" panose="020F0502020204030204" pitchFamily="34" charset="0"/>
                <a:cs typeface="Calibri" panose="020F0502020204030204" pitchFamily="34" charset="0"/>
              </a:rPr>
              <a:t>the product must be grounded.</a:t>
            </a:r>
            <a:endParaRPr lang="en-US" sz="3200" dirty="0">
              <a:solidFill>
                <a:srgbClr val="555759"/>
              </a:solidFill>
            </a:endParaRPr>
          </a:p>
        </p:txBody>
      </p:sp>
      <p:pic>
        <p:nvPicPr>
          <p:cNvPr id="13" name="Picture 12">
            <a:extLst>
              <a:ext uri="{FF2B5EF4-FFF2-40B4-BE49-F238E27FC236}">
                <a16:creationId xmlns:a16="http://schemas.microsoft.com/office/drawing/2014/main" id="{5D3CCC05-D5FB-B0D3-4715-99F9FD9BA1F6}"/>
              </a:ext>
            </a:extLst>
          </p:cNvPr>
          <p:cNvPicPr>
            <a:picLocks noChangeAspect="1"/>
          </p:cNvPicPr>
          <p:nvPr/>
        </p:nvPicPr>
        <p:blipFill rotWithShape="1">
          <a:blip r:embed="rId3"/>
          <a:srcRect l="37595" t="1654" r="23602" b="126"/>
          <a:stretch/>
        </p:blipFill>
        <p:spPr>
          <a:xfrm>
            <a:off x="8128000" y="0"/>
            <a:ext cx="4064000" cy="6858000"/>
          </a:xfrm>
          <a:prstGeom prst="rect">
            <a:avLst/>
          </a:prstGeom>
        </p:spPr>
      </p:pic>
    </p:spTree>
    <p:extLst>
      <p:ext uri="{BB962C8B-B14F-4D97-AF65-F5344CB8AC3E}">
        <p14:creationId xmlns:p14="http://schemas.microsoft.com/office/powerpoint/2010/main" val="3504875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men training with supervisor">
            <a:extLst>
              <a:ext uri="{FF2B5EF4-FFF2-40B4-BE49-F238E27FC236}">
                <a16:creationId xmlns:a16="http://schemas.microsoft.com/office/drawing/2014/main" id="{3D587916-2F8C-32BB-2706-2EE30A10E05B}"/>
              </a:ext>
            </a:extLst>
          </p:cNvPr>
          <p:cNvPicPr>
            <a:picLocks noChangeAspect="1"/>
          </p:cNvPicPr>
          <p:nvPr/>
        </p:nvPicPr>
        <p:blipFill>
          <a:blip r:embed="rId2"/>
          <a:srcRect t="7816" b="7816"/>
          <a:stretch/>
        </p:blipFill>
        <p:spPr>
          <a:xfrm>
            <a:off x="0" y="0"/>
            <a:ext cx="12541718" cy="7054715"/>
          </a:xfrm>
          <a:prstGeom prst="rect">
            <a:avLst/>
          </a:prstGeom>
        </p:spPr>
      </p:pic>
      <p:sp>
        <p:nvSpPr>
          <p:cNvPr id="5" name="Rectangle 4">
            <a:extLst>
              <a:ext uri="{FF2B5EF4-FFF2-40B4-BE49-F238E27FC236}">
                <a16:creationId xmlns:a16="http://schemas.microsoft.com/office/drawing/2014/main" id="{9FD6A741-4604-B0F2-131E-A00D9B1FF56F}"/>
              </a:ext>
            </a:extLst>
          </p:cNvPr>
          <p:cNvSpPr/>
          <p:nvPr/>
        </p:nvSpPr>
        <p:spPr>
          <a:xfrm>
            <a:off x="0" y="0"/>
            <a:ext cx="4299283" cy="7054715"/>
          </a:xfrm>
          <a:prstGeom prst="rect">
            <a:avLst/>
          </a:prstGeom>
          <a:solidFill>
            <a:srgbClr val="55575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683D0EE-A6BE-9F44-4AD1-D5CDF9740F23}"/>
              </a:ext>
            </a:extLst>
          </p:cNvPr>
          <p:cNvSpPr txBox="1"/>
          <p:nvPr/>
        </p:nvSpPr>
        <p:spPr>
          <a:xfrm>
            <a:off x="320840" y="680223"/>
            <a:ext cx="3272589" cy="2605329"/>
          </a:xfrm>
          <a:prstGeom prst="rect">
            <a:avLst/>
          </a:prstGeom>
          <a:noFill/>
        </p:spPr>
        <p:txBody>
          <a:bodyPr wrap="square" lIns="0" tIns="0" rIns="0" bIns="0" rtlCol="0">
            <a:spAutoFit/>
          </a:bodyPr>
          <a:lstStyle/>
          <a:p>
            <a:pPr marL="457200" marR="0">
              <a:lnSpc>
                <a:spcPct val="107000"/>
              </a:lnSpc>
              <a:spcBef>
                <a:spcPts val="0"/>
              </a:spcBef>
              <a:spcAft>
                <a:spcPts val="800"/>
              </a:spcAft>
            </a:pP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Liberty</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iaison with Emergency Officials</a:t>
            </a:r>
          </a:p>
        </p:txBody>
      </p:sp>
    </p:spTree>
    <p:extLst>
      <p:ext uri="{BB962C8B-B14F-4D97-AF65-F5344CB8AC3E}">
        <p14:creationId xmlns:p14="http://schemas.microsoft.com/office/powerpoint/2010/main" val="239272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3" name="Rectangle 22">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Rectangle 24">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76FF8E2-E1EE-F84E-EE6E-BF675B668A7B}"/>
              </a:ext>
            </a:extLst>
          </p:cNvPr>
          <p:cNvSpPr>
            <a:spLocks noGrp="1"/>
          </p:cNvSpPr>
          <p:nvPr>
            <p:ph type="title"/>
          </p:nvPr>
        </p:nvSpPr>
        <p:spPr>
          <a:xfrm>
            <a:off x="755484" y="739835"/>
            <a:ext cx="3702580" cy="1616203"/>
          </a:xfrm>
        </p:spPr>
        <p:txBody>
          <a:bodyPr vert="horz" lIns="91440" tIns="45720" rIns="91440" bIns="45720" rtlCol="0" anchor="b">
            <a:normAutofit/>
          </a:bodyPr>
          <a:lstStyle/>
          <a:p>
            <a:r>
              <a:rPr lang="en-US" b="1" kern="1200" cap="none">
                <a:solidFill>
                  <a:srgbClr val="FFFFFF"/>
                </a:solidFill>
                <a:effectLst/>
                <a:latin typeface="+mj-lt"/>
                <a:ea typeface="+mj-ea"/>
                <a:cs typeface="+mj-cs"/>
              </a:rPr>
              <a:t>Course Overview</a:t>
            </a:r>
            <a:endParaRPr lang="en-US" kern="1200" cap="none">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1"/>
          </p:nvPr>
        </p:nvSpPr>
        <p:spPr>
          <a:xfrm>
            <a:off x="755484" y="2459116"/>
            <a:ext cx="3702579" cy="3524823"/>
          </a:xfrm>
        </p:spPr>
        <p:txBody>
          <a:bodyPr vert="horz" lIns="91440" tIns="45720" rIns="91440" bIns="45720" rtlCol="0">
            <a:normAutofit/>
          </a:bodyPr>
          <a:lstStyle/>
          <a:p>
            <a:pPr marL="0">
              <a:spcBef>
                <a:spcPts val="0"/>
              </a:spcBef>
              <a:spcAft>
                <a:spcPts val="600"/>
              </a:spcAft>
            </a:pPr>
            <a:r>
              <a:rPr lang="en-US" sz="2000" dirty="0">
                <a:solidFill>
                  <a:srgbClr val="FFFFFF"/>
                </a:solidFill>
              </a:rPr>
              <a:t>The Liberty pipeline response course is designed to provide awareness for emergency responders who may respond to a pipeline incident involving one of Liberty’s assets.</a:t>
            </a:r>
          </a:p>
          <a:p>
            <a:pPr marL="0">
              <a:spcBef>
                <a:spcPts val="0"/>
              </a:spcBef>
              <a:spcAft>
                <a:spcPts val="600"/>
              </a:spcAft>
            </a:pPr>
            <a:r>
              <a:rPr lang="en-US" sz="2000" b="1" dirty="0">
                <a:solidFill>
                  <a:srgbClr val="FFFFFF"/>
                </a:solidFill>
              </a:rPr>
              <a:t>Note: This is a general guide, and any further questions can be directed to local staff.</a:t>
            </a:r>
          </a:p>
        </p:txBody>
      </p:sp>
      <p:pic>
        <p:nvPicPr>
          <p:cNvPr id="5" name="Picture 4" descr="A logo with a colorful logo&#10;&#10;Description automatically generated with medium confidence">
            <a:extLst>
              <a:ext uri="{FF2B5EF4-FFF2-40B4-BE49-F238E27FC236}">
                <a16:creationId xmlns:a16="http://schemas.microsoft.com/office/drawing/2014/main" id="{E649126C-3A9E-2D94-40D8-0FC31DE62D38}"/>
              </a:ext>
            </a:extLst>
          </p:cNvPr>
          <p:cNvPicPr>
            <a:picLocks noChangeAspect="1"/>
          </p:cNvPicPr>
          <p:nvPr/>
        </p:nvPicPr>
        <p:blipFill>
          <a:blip r:embed="rId3"/>
          <a:stretch>
            <a:fillRect/>
          </a:stretch>
        </p:blipFill>
        <p:spPr>
          <a:xfrm>
            <a:off x="6005304" y="1840693"/>
            <a:ext cx="5407002" cy="3176613"/>
          </a:xfrm>
          <a:prstGeom prst="rect">
            <a:avLst/>
          </a:prstGeom>
        </p:spPr>
      </p:pic>
    </p:spTree>
    <p:extLst>
      <p:ext uri="{BB962C8B-B14F-4D97-AF65-F5344CB8AC3E}">
        <p14:creationId xmlns:p14="http://schemas.microsoft.com/office/powerpoint/2010/main" val="56349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66D962-40EB-113A-9748-D8682B567DD7}"/>
              </a:ext>
            </a:extLst>
          </p:cNvPr>
          <p:cNvSpPr/>
          <p:nvPr/>
        </p:nvSpPr>
        <p:spPr>
          <a:xfrm>
            <a:off x="5352662" y="0"/>
            <a:ext cx="6839338"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606391" y="550060"/>
            <a:ext cx="4398745" cy="583148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Liberty shall establish and maintain a liaison </a:t>
            </a:r>
            <a:br>
              <a:rPr lang="en-US" sz="5400" b="1" dirty="0">
                <a:solidFill>
                  <a:srgbClr val="237CC1"/>
                </a:solidFill>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with appropriate fire, police and other public officials to:</a:t>
            </a:r>
            <a:endParaRPr lang="en-US"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334D3936-EFA0-551E-DDCB-1907DC736FD4}"/>
              </a:ext>
            </a:extLst>
          </p:cNvPr>
          <p:cNvSpPr txBox="1">
            <a:spLocks/>
          </p:cNvSpPr>
          <p:nvPr/>
        </p:nvSpPr>
        <p:spPr>
          <a:xfrm>
            <a:off x="5678905" y="372840"/>
            <a:ext cx="6092791" cy="615308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000"/>
              </a:spcAft>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Learn the responsibility and resources of each government organization that may respond to a facility emergency.</a:t>
            </a:r>
          </a:p>
          <a:p>
            <a:pPr>
              <a:lnSpc>
                <a:spcPct val="100000"/>
              </a:lnSpc>
              <a:spcBef>
                <a:spcPts val="0"/>
              </a:spcBef>
              <a:spcAft>
                <a:spcPts val="1000"/>
              </a:spcAft>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Acquaint officials with the Company’s ability to respond to a facility emergency.</a:t>
            </a:r>
          </a:p>
          <a:p>
            <a:pPr>
              <a:lnSpc>
                <a:spcPct val="100000"/>
              </a:lnSpc>
              <a:spcBef>
                <a:spcPts val="0"/>
              </a:spcBef>
              <a:spcAft>
                <a:spcPts val="1000"/>
              </a:spcAft>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Identify the types of facility emergencies in which they may </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be notified.</a:t>
            </a:r>
          </a:p>
          <a:p>
            <a:pPr>
              <a:lnSpc>
                <a:spcPct val="100000"/>
              </a:lnSpc>
              <a:spcBef>
                <a:spcPts val="0"/>
              </a:spcBef>
              <a:spcAft>
                <a:spcPts val="1000"/>
              </a:spcAft>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Plan how the Company and Emergency Officials can engage in mutual assistance that will minimize hazards </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to life and/or property.</a:t>
            </a:r>
          </a:p>
        </p:txBody>
      </p:sp>
    </p:spTree>
    <p:extLst>
      <p:ext uri="{BB962C8B-B14F-4D97-AF65-F5344CB8AC3E}">
        <p14:creationId xmlns:p14="http://schemas.microsoft.com/office/powerpoint/2010/main" val="1138208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356B3-7881-C35E-1E20-99CE29D82407}"/>
              </a:ext>
            </a:extLst>
          </p:cNvPr>
          <p:cNvSpPr/>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409078-DF45-2EDD-9C9D-07A8157BFFBB}"/>
              </a:ext>
            </a:extLst>
          </p:cNvPr>
          <p:cNvSpPr txBox="1"/>
          <p:nvPr/>
        </p:nvSpPr>
        <p:spPr>
          <a:xfrm>
            <a:off x="0" y="2831059"/>
            <a:ext cx="12192000" cy="707886"/>
          </a:xfrm>
          <a:prstGeom prst="rect">
            <a:avLst/>
          </a:prstGeom>
          <a:noFill/>
        </p:spPr>
        <p:txBody>
          <a:bodyPr wrap="square" rtlCol="0">
            <a:spAutoFit/>
          </a:bodyPr>
          <a:lstStyle/>
          <a:p>
            <a:pPr algn="ctr"/>
            <a:r>
              <a:rPr lang="en-US" sz="4000" b="1" dirty="0">
                <a:solidFill>
                  <a:schemeClr val="bg1"/>
                </a:solidFill>
              </a:rPr>
              <a:t>Emergency preparedness communications </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94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ther bonding with daughter">
            <a:extLst>
              <a:ext uri="{FF2B5EF4-FFF2-40B4-BE49-F238E27FC236}">
                <a16:creationId xmlns:a16="http://schemas.microsoft.com/office/drawing/2014/main" id="{3D587916-2F8C-32BB-2706-2EE30A10E05B}"/>
              </a:ext>
            </a:extLst>
          </p:cNvPr>
          <p:cNvPicPr>
            <a:picLocks noChangeAspect="1"/>
          </p:cNvPicPr>
          <p:nvPr/>
        </p:nvPicPr>
        <p:blipFill rotWithShape="1">
          <a:blip r:embed="rId2"/>
          <a:srcRect l="12374" t="21889" r="2443" b="609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FD6A741-4604-B0F2-131E-A00D9B1FF56F}"/>
              </a:ext>
            </a:extLst>
          </p:cNvPr>
          <p:cNvSpPr/>
          <p:nvPr/>
        </p:nvSpPr>
        <p:spPr>
          <a:xfrm>
            <a:off x="8412479" y="0"/>
            <a:ext cx="3779521" cy="6858000"/>
          </a:xfrm>
          <a:prstGeom prst="rect">
            <a:avLst/>
          </a:prstGeom>
          <a:solidFill>
            <a:srgbClr val="55575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683D0EE-A6BE-9F44-4AD1-D5CDF9740F23}"/>
              </a:ext>
            </a:extLst>
          </p:cNvPr>
          <p:cNvSpPr txBox="1"/>
          <p:nvPr/>
        </p:nvSpPr>
        <p:spPr>
          <a:xfrm>
            <a:off x="8412479" y="449218"/>
            <a:ext cx="3512821" cy="6012736"/>
          </a:xfrm>
          <a:prstGeom prst="rect">
            <a:avLst/>
          </a:prstGeom>
          <a:noFill/>
        </p:spPr>
        <p:txBody>
          <a:bodyPr wrap="square" lIns="0" tIns="0" rIns="0" bIns="0" rtlCol="0">
            <a:spAutoFit/>
          </a:bodyPr>
          <a:lstStyle/>
          <a:p>
            <a:pPr marL="457200" marR="0">
              <a:lnSpc>
                <a:spcPct val="107000"/>
              </a:lnSpc>
              <a:spcBef>
                <a:spcPts val="0"/>
              </a:spcBef>
              <a:spcAft>
                <a:spcPts val="800"/>
              </a:spcAft>
            </a:pP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Liberty’s</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priority to protect life</a:t>
            </a:r>
          </a:p>
          <a:p>
            <a:pPr marL="457200" marR="0">
              <a:lnSpc>
                <a:spcPct val="107000"/>
              </a:lnSpc>
              <a:spcBef>
                <a:spcPts val="0"/>
              </a:spcBef>
              <a:spcAft>
                <a:spcPts val="800"/>
              </a:spcAft>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Liberty makes a continuous effort to ensure the Emergency Response Plan is executed to protect life, preserve the environment, and communicate the status</a:t>
            </a:r>
            <a:b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an emergency to </a:t>
            </a:r>
            <a:b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all stakeholders.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7056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D4E43-1336-5F39-4644-64CA4EB24F10}"/>
              </a:ext>
            </a:extLst>
          </p:cNvPr>
          <p:cNvSpPr/>
          <p:nvPr/>
        </p:nvSpPr>
        <p:spPr>
          <a:xfrm>
            <a:off x="8062760" y="-1"/>
            <a:ext cx="4129240"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606391" y="550061"/>
            <a:ext cx="7160984" cy="144956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Emergency preparedness and response plans</a:t>
            </a: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606390" y="2763297"/>
            <a:ext cx="7160985" cy="362745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dirty="0">
                <a:latin typeface="Calibri" panose="020F0502020204030204" pitchFamily="34" charset="0"/>
                <a:cs typeface="Calibri" panose="020F0502020204030204" pitchFamily="34" charset="0"/>
              </a:rPr>
              <a:t>Liberty develops and maintains state of the art emergency preparedness and response systems with the objectives of controlling, mitigating and minimizing the impact of emergencies to life safety, property and the environment.</a:t>
            </a:r>
          </a:p>
        </p:txBody>
      </p:sp>
      <p:sp>
        <p:nvSpPr>
          <p:cNvPr id="9" name="Content Placeholder 2">
            <a:extLst>
              <a:ext uri="{FF2B5EF4-FFF2-40B4-BE49-F238E27FC236}">
                <a16:creationId xmlns:a16="http://schemas.microsoft.com/office/drawing/2014/main" id="{334D3936-EFA0-551E-DDCB-1907DC736FD4}"/>
              </a:ext>
            </a:extLst>
          </p:cNvPr>
          <p:cNvSpPr txBox="1">
            <a:spLocks/>
          </p:cNvSpPr>
          <p:nvPr/>
        </p:nvSpPr>
        <p:spPr>
          <a:xfrm>
            <a:off x="8430568" y="550062"/>
            <a:ext cx="3121352" cy="5738772"/>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37CC1"/>
              </a:buClr>
              <a:buSzPct val="92000"/>
              <a:buNone/>
            </a:pPr>
            <a:r>
              <a:rPr lang="en-US" dirty="0">
                <a:solidFill>
                  <a:srgbClr val="FFFFFF"/>
                </a:solidFill>
                <a:latin typeface="Calibri" panose="020F0502020204030204" pitchFamily="34" charset="0"/>
                <a:cs typeface="Calibri" panose="020F0502020204030204" pitchFamily="34" charset="0"/>
              </a:rPr>
              <a:t>Liberty’s Emergency Management Program focuses on two key objectives:</a:t>
            </a:r>
          </a:p>
          <a:p>
            <a:pPr>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Promote an emergency preparedness culture.</a:t>
            </a:r>
          </a:p>
          <a:p>
            <a:pPr>
              <a:buClr>
                <a:schemeClr val="accent2">
                  <a:lumMod val="60000"/>
                  <a:lumOff val="40000"/>
                </a:schemeClr>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Execute effective and expeditious emergency response.</a:t>
            </a:r>
          </a:p>
        </p:txBody>
      </p:sp>
    </p:spTree>
    <p:extLst>
      <p:ext uri="{BB962C8B-B14F-4D97-AF65-F5344CB8AC3E}">
        <p14:creationId xmlns:p14="http://schemas.microsoft.com/office/powerpoint/2010/main" val="945446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D4E43-1336-5F39-4644-64CA4EB24F10}"/>
              </a:ext>
            </a:extLst>
          </p:cNvPr>
          <p:cNvSpPr/>
          <p:nvPr/>
        </p:nvSpPr>
        <p:spPr>
          <a:xfrm>
            <a:off x="0" y="0"/>
            <a:ext cx="4129240" cy="6858000"/>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345625" y="421137"/>
            <a:ext cx="3086929" cy="267535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4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Emergency preparedness</a:t>
            </a:r>
            <a:br>
              <a:rPr lang="en-US" sz="4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and </a:t>
            </a:r>
          </a:p>
          <a:p>
            <a:pPr>
              <a:lnSpc>
                <a:spcPts val="4000"/>
              </a:lnSpc>
            </a:pPr>
            <a:r>
              <a:rPr lang="en-US" sz="4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response plans</a:t>
            </a:r>
          </a:p>
        </p:txBody>
      </p:sp>
      <p:sp>
        <p:nvSpPr>
          <p:cNvPr id="9" name="Content Placeholder 2">
            <a:extLst>
              <a:ext uri="{FF2B5EF4-FFF2-40B4-BE49-F238E27FC236}">
                <a16:creationId xmlns:a16="http://schemas.microsoft.com/office/drawing/2014/main" id="{334D3936-EFA0-551E-DDCB-1907DC736FD4}"/>
              </a:ext>
            </a:extLst>
          </p:cNvPr>
          <p:cNvSpPr txBox="1">
            <a:spLocks/>
          </p:cNvSpPr>
          <p:nvPr/>
        </p:nvSpPr>
        <p:spPr>
          <a:xfrm>
            <a:off x="4441528" y="326572"/>
            <a:ext cx="7371672" cy="184746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237CC1"/>
              </a:buClr>
              <a:buSzPct val="92000"/>
              <a:buNone/>
            </a:pPr>
            <a:r>
              <a:rPr lang="en-US" sz="2400" dirty="0">
                <a:latin typeface="Calibri" panose="020F0502020204030204" pitchFamily="34" charset="0"/>
                <a:cs typeface="Calibri" panose="020F0502020204030204" pitchFamily="34" charset="0"/>
              </a:rPr>
              <a:t>Liberty’s Emergency Management Program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applies (as appropriate) the Emergency Management Standard and Emergency Management Process, using applicable procedures, across all assets operated by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Liberty affiliates. </a:t>
            </a:r>
          </a:p>
        </p:txBody>
      </p:sp>
      <p:cxnSp>
        <p:nvCxnSpPr>
          <p:cNvPr id="8" name="Straight Connector 7">
            <a:extLst>
              <a:ext uri="{FF2B5EF4-FFF2-40B4-BE49-F238E27FC236}">
                <a16:creationId xmlns:a16="http://schemas.microsoft.com/office/drawing/2014/main" id="{9F557BB0-E2F1-6852-1E9E-802DD7569A58}"/>
              </a:ext>
            </a:extLst>
          </p:cNvPr>
          <p:cNvCxnSpPr>
            <a:cxnSpLocks/>
          </p:cNvCxnSpPr>
          <p:nvPr/>
        </p:nvCxnSpPr>
        <p:spPr>
          <a:xfrm>
            <a:off x="4451187" y="2392019"/>
            <a:ext cx="7236262" cy="0"/>
          </a:xfrm>
          <a:prstGeom prst="line">
            <a:avLst/>
          </a:prstGeom>
          <a:ln w="19050">
            <a:solidFill>
              <a:srgbClr val="0E406A"/>
            </a:solidFill>
          </a:ln>
        </p:spPr>
        <p:style>
          <a:lnRef idx="1">
            <a:schemeClr val="accent1"/>
          </a:lnRef>
          <a:fillRef idx="0">
            <a:schemeClr val="accent1"/>
          </a:fillRef>
          <a:effectRef idx="0">
            <a:schemeClr val="accent1"/>
          </a:effectRef>
          <a:fontRef idx="minor">
            <a:schemeClr val="tx1"/>
          </a:fontRef>
        </p:style>
      </p:cxnSp>
      <p:graphicFrame>
        <p:nvGraphicFramePr>
          <p:cNvPr id="14" name="Diagram 13">
            <a:extLst>
              <a:ext uri="{FF2B5EF4-FFF2-40B4-BE49-F238E27FC236}">
                <a16:creationId xmlns:a16="http://schemas.microsoft.com/office/drawing/2014/main" id="{7BD5D101-651D-8126-979C-9C74DE01A58F}"/>
              </a:ext>
            </a:extLst>
          </p:cNvPr>
          <p:cNvGraphicFramePr/>
          <p:nvPr>
            <p:extLst>
              <p:ext uri="{D42A27DB-BD31-4B8C-83A1-F6EECF244321}">
                <p14:modId xmlns:p14="http://schemas.microsoft.com/office/powerpoint/2010/main" val="2581174251"/>
              </p:ext>
            </p:extLst>
          </p:nvPr>
        </p:nvGraphicFramePr>
        <p:xfrm>
          <a:off x="4451187" y="2448919"/>
          <a:ext cx="7517290" cy="4149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E88F7ADB-C9B6-7766-2622-50074A4F6CEF}"/>
              </a:ext>
            </a:extLst>
          </p:cNvPr>
          <p:cNvSpPr txBox="1"/>
          <p:nvPr/>
        </p:nvSpPr>
        <p:spPr>
          <a:xfrm>
            <a:off x="4428210" y="4477061"/>
            <a:ext cx="2898257" cy="1477328"/>
          </a:xfrm>
          <a:prstGeom prst="rect">
            <a:avLst/>
          </a:prstGeom>
          <a:noFill/>
        </p:spPr>
        <p:txBody>
          <a:bodyPr wrap="square">
            <a:spAutoFit/>
          </a:bodyPr>
          <a:lstStyle/>
          <a:p>
            <a:pPr marL="0" indent="0">
              <a:buClr>
                <a:srgbClr val="237CC1"/>
              </a:buClr>
              <a:buSzPct val="92000"/>
              <a:buNone/>
            </a:pPr>
            <a:r>
              <a:rPr lang="en-US" dirty="0">
                <a:solidFill>
                  <a:srgbClr val="555759"/>
                </a:solidFill>
                <a:latin typeface="Calibri" panose="020F0502020204030204" pitchFamily="34" charset="0"/>
                <a:cs typeface="Calibri" panose="020F0502020204030204" pitchFamily="34" charset="0"/>
              </a:rPr>
              <a:t>This image shows the relationship between emergency preparedness and emergency response within Liberty.</a:t>
            </a:r>
          </a:p>
        </p:txBody>
      </p:sp>
    </p:spTree>
    <p:extLst>
      <p:ext uri="{BB962C8B-B14F-4D97-AF65-F5344CB8AC3E}">
        <p14:creationId xmlns:p14="http://schemas.microsoft.com/office/powerpoint/2010/main" val="2801817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remen in a huddle">
            <a:extLst>
              <a:ext uri="{FF2B5EF4-FFF2-40B4-BE49-F238E27FC236}">
                <a16:creationId xmlns:a16="http://schemas.microsoft.com/office/drawing/2014/main" id="{C17CDEFD-E459-3727-3CC8-37FEA8BBD706}"/>
              </a:ext>
            </a:extLst>
          </p:cNvPr>
          <p:cNvPicPr>
            <a:picLocks noChangeAspect="1"/>
          </p:cNvPicPr>
          <p:nvPr/>
        </p:nvPicPr>
        <p:blipFill rotWithShape="1">
          <a:blip r:embed="rId3"/>
          <a:srcRect l="17533" r="7726" b="3253"/>
          <a:stretch/>
        </p:blipFill>
        <p:spPr>
          <a:xfrm>
            <a:off x="7091264" y="0"/>
            <a:ext cx="5100735" cy="4403806"/>
          </a:xfrm>
          <a:prstGeom prst="rect">
            <a:avLst/>
          </a:prstGeom>
        </p:spPr>
      </p:pic>
      <p:sp>
        <p:nvSpPr>
          <p:cNvPr id="2" name="Title 1">
            <a:extLst>
              <a:ext uri="{FF2B5EF4-FFF2-40B4-BE49-F238E27FC236}">
                <a16:creationId xmlns:a16="http://schemas.microsoft.com/office/drawing/2014/main" id="{56B87102-66C6-50BC-567F-987547940980}"/>
              </a:ext>
            </a:extLst>
          </p:cNvPr>
          <p:cNvSpPr txBox="1">
            <a:spLocks/>
          </p:cNvSpPr>
          <p:nvPr/>
        </p:nvSpPr>
        <p:spPr>
          <a:xfrm>
            <a:off x="767855" y="668397"/>
            <a:ext cx="5699620"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rgbClr val="237CC1"/>
                </a:solidFill>
                <a:latin typeface="Calibri" panose="020F0502020204030204" pitchFamily="34" charset="0"/>
                <a:ea typeface="Calibri" panose="020F0502020204030204" pitchFamily="34" charset="0"/>
                <a:cs typeface="Times New Roman" panose="02020603050405020304" pitchFamily="18" charset="0"/>
              </a:rPr>
              <a:t>Types of TC Energy Pipelines</a:t>
            </a:r>
          </a:p>
          <a:p>
            <a:pPr>
              <a:lnSpc>
                <a:spcPct val="100000"/>
              </a:lnSpc>
            </a:pPr>
            <a:r>
              <a:rPr lang="en-US" sz="3600" dirty="0">
                <a:solidFill>
                  <a:srgbClr val="799B3E"/>
                </a:solidFill>
                <a:latin typeface="Calibri" panose="020F0502020204030204" pitchFamily="34" charset="0"/>
                <a:cs typeface="Calibri" panose="020F0502020204030204" pitchFamily="34" charset="0"/>
              </a:rPr>
              <a:t>We build and operate </a:t>
            </a:r>
            <a:br>
              <a:rPr lang="en-US" sz="3600" dirty="0">
                <a:solidFill>
                  <a:srgbClr val="799B3E"/>
                </a:solidFill>
                <a:latin typeface="Calibri" panose="020F0502020204030204" pitchFamily="34" charset="0"/>
                <a:cs typeface="Calibri" panose="020F0502020204030204" pitchFamily="34" charset="0"/>
              </a:rPr>
            </a:br>
            <a:r>
              <a:rPr lang="en-US" sz="3600" dirty="0">
                <a:solidFill>
                  <a:srgbClr val="799B3E"/>
                </a:solidFill>
                <a:latin typeface="Calibri" panose="020F0502020204030204" pitchFamily="34" charset="0"/>
                <a:cs typeface="Calibri" panose="020F0502020204030204" pitchFamily="34" charset="0"/>
              </a:rPr>
              <a:t>safe and reliable </a:t>
            </a:r>
            <a:br>
              <a:rPr lang="en-US" sz="3600" dirty="0">
                <a:solidFill>
                  <a:srgbClr val="799B3E"/>
                </a:solidFill>
                <a:latin typeface="Calibri" panose="020F0502020204030204" pitchFamily="34" charset="0"/>
                <a:cs typeface="Calibri" panose="020F0502020204030204" pitchFamily="34" charset="0"/>
              </a:rPr>
            </a:br>
            <a:r>
              <a:rPr lang="en-US" sz="3600" dirty="0">
                <a:solidFill>
                  <a:srgbClr val="799B3E"/>
                </a:solidFill>
                <a:latin typeface="Calibri" panose="020F0502020204030204" pitchFamily="34" charset="0"/>
                <a:cs typeface="Calibri" panose="020F0502020204030204" pitchFamily="34" charset="0"/>
              </a:rPr>
              <a:t>energy infrastructure. </a:t>
            </a:r>
            <a:endParaRPr lang="en-US" sz="7200" dirty="0">
              <a:solidFill>
                <a:srgbClr val="799B3E"/>
              </a:solidFill>
            </a:endParaRP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767855" y="4147133"/>
            <a:ext cx="10732070" cy="1948619"/>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2400" dirty="0">
                <a:latin typeface="Calibri" panose="020F0502020204030204" pitchFamily="34" charset="0"/>
                <a:cs typeface="Calibri" panose="020F0502020204030204" pitchFamily="34" charset="0"/>
              </a:rPr>
              <a:t>An exercise is defined as a simulation of an actual emergency; simulation enables employees to learn by practicing their emergency response roles and skills. Exercises also provide the opportunity to learn and to problem solve, avoiding potential issues and concerns during an actual emergency. </a:t>
            </a:r>
          </a:p>
        </p:txBody>
      </p:sp>
      <p:sp>
        <p:nvSpPr>
          <p:cNvPr id="16" name="Rectangle 15">
            <a:extLst>
              <a:ext uri="{FF2B5EF4-FFF2-40B4-BE49-F238E27FC236}">
                <a16:creationId xmlns:a16="http://schemas.microsoft.com/office/drawing/2014/main" id="{D3E77060-C7C0-F585-7DFA-7453AAB131B3}"/>
              </a:ext>
            </a:extLst>
          </p:cNvPr>
          <p:cNvSpPr/>
          <p:nvPr/>
        </p:nvSpPr>
        <p:spPr>
          <a:xfrm>
            <a:off x="0" y="0"/>
            <a:ext cx="7091264" cy="44038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E2231D6-80D7-5533-5E1C-7C5CE7A1D498}"/>
              </a:ext>
            </a:extLst>
          </p:cNvPr>
          <p:cNvSpPr txBox="1">
            <a:spLocks/>
          </p:cNvSpPr>
          <p:nvPr/>
        </p:nvSpPr>
        <p:spPr>
          <a:xfrm>
            <a:off x="767855" y="668397"/>
            <a:ext cx="6242545"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Emergency response drills and exercises</a:t>
            </a:r>
          </a:p>
          <a:p>
            <a:pPr>
              <a:lnSpc>
                <a:spcPct val="100000"/>
              </a:lnSpc>
            </a:pPr>
            <a:r>
              <a:rPr lang="en-US" sz="2800" dirty="0">
                <a:solidFill>
                  <a:srgbClr val="FFFFFF"/>
                </a:solidFill>
                <a:latin typeface="Calibri" panose="020F0502020204030204" pitchFamily="34" charset="0"/>
                <a:cs typeface="Calibri" panose="020F0502020204030204" pitchFamily="34" charset="0"/>
              </a:rPr>
              <a:t>The Company requires routine </a:t>
            </a:r>
            <a:br>
              <a:rPr lang="en-US" sz="2800" dirty="0">
                <a:solidFill>
                  <a:srgbClr val="FFFFFF"/>
                </a:solidFill>
                <a:latin typeface="Calibri" panose="020F0502020204030204" pitchFamily="34" charset="0"/>
                <a:cs typeface="Calibri" panose="020F0502020204030204" pitchFamily="34" charset="0"/>
              </a:rPr>
            </a:br>
            <a:r>
              <a:rPr lang="en-US" sz="2800" dirty="0">
                <a:solidFill>
                  <a:srgbClr val="FFFFFF"/>
                </a:solidFill>
                <a:latin typeface="Calibri" panose="020F0502020204030204" pitchFamily="34" charset="0"/>
                <a:cs typeface="Calibri" panose="020F0502020204030204" pitchFamily="34" charset="0"/>
              </a:rPr>
              <a:t>emergency response exercises to </a:t>
            </a:r>
            <a:br>
              <a:rPr lang="en-US" sz="2800" dirty="0">
                <a:solidFill>
                  <a:srgbClr val="FFFFFF"/>
                </a:solidFill>
                <a:latin typeface="Calibri" panose="020F0502020204030204" pitchFamily="34" charset="0"/>
                <a:cs typeface="Calibri" panose="020F0502020204030204" pitchFamily="34" charset="0"/>
              </a:rPr>
            </a:br>
            <a:r>
              <a:rPr lang="en-US" sz="2800" dirty="0">
                <a:solidFill>
                  <a:srgbClr val="FFFFFF"/>
                </a:solidFill>
                <a:latin typeface="Calibri" panose="020F0502020204030204" pitchFamily="34" charset="0"/>
                <a:cs typeface="Calibri" panose="020F0502020204030204" pitchFamily="34" charset="0"/>
              </a:rPr>
              <a:t>test the accuracy and effectiveness </a:t>
            </a:r>
            <a:br>
              <a:rPr lang="en-US" sz="2800" dirty="0">
                <a:solidFill>
                  <a:srgbClr val="FFFFFF"/>
                </a:solidFill>
                <a:latin typeface="Calibri" panose="020F0502020204030204" pitchFamily="34" charset="0"/>
                <a:cs typeface="Calibri" panose="020F0502020204030204" pitchFamily="34" charset="0"/>
              </a:rPr>
            </a:br>
            <a:r>
              <a:rPr lang="en-US" sz="2800" dirty="0">
                <a:solidFill>
                  <a:srgbClr val="FFFFFF"/>
                </a:solidFill>
                <a:latin typeface="Calibri" panose="020F0502020204030204" pitchFamily="34" charset="0"/>
                <a:cs typeface="Calibri" panose="020F0502020204030204" pitchFamily="34" charset="0"/>
              </a:rPr>
              <a:t>of Emergency Response Plans.</a:t>
            </a:r>
          </a:p>
        </p:txBody>
      </p:sp>
    </p:spTree>
    <p:extLst>
      <p:ext uri="{BB962C8B-B14F-4D97-AF65-F5344CB8AC3E}">
        <p14:creationId xmlns:p14="http://schemas.microsoft.com/office/powerpoint/2010/main" val="485473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356B3-7881-C35E-1E20-99CE29D82407}"/>
              </a:ext>
            </a:extLst>
          </p:cNvPr>
          <p:cNvSpPr/>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0409078-DF45-2EDD-9C9D-07A8157BFFBB}"/>
              </a:ext>
            </a:extLst>
          </p:cNvPr>
          <p:cNvSpPr txBox="1"/>
          <p:nvPr/>
        </p:nvSpPr>
        <p:spPr>
          <a:xfrm>
            <a:off x="0" y="2090830"/>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Pipeline location information</a:t>
            </a:r>
          </a:p>
        </p:txBody>
      </p:sp>
      <p:sp>
        <p:nvSpPr>
          <p:cNvPr id="8" name="TextBox 7">
            <a:extLst>
              <a:ext uri="{FF2B5EF4-FFF2-40B4-BE49-F238E27FC236}">
                <a16:creationId xmlns:a16="http://schemas.microsoft.com/office/drawing/2014/main" id="{5B9CEA9C-1205-2177-2AF3-F64A7E410719}"/>
              </a:ext>
            </a:extLst>
          </p:cNvPr>
          <p:cNvSpPr txBox="1"/>
          <p:nvPr/>
        </p:nvSpPr>
        <p:spPr>
          <a:xfrm>
            <a:off x="3320143" y="3151344"/>
            <a:ext cx="6106885"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general location of pipelines can </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 determined by two characteristics: </a:t>
            </a:r>
          </a:p>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 pipeline right-of-way (ROW) </a:t>
            </a:r>
          </a:p>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pipeline markers</a:t>
            </a:r>
          </a:p>
        </p:txBody>
      </p:sp>
    </p:spTree>
    <p:extLst>
      <p:ext uri="{BB962C8B-B14F-4D97-AF65-F5344CB8AC3E}">
        <p14:creationId xmlns:p14="http://schemas.microsoft.com/office/powerpoint/2010/main" val="3386757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A3C8E0-20B6-7721-E41F-686F1D40BAF5}"/>
              </a:ext>
            </a:extLst>
          </p:cNvPr>
          <p:cNvSpPr/>
          <p:nvPr/>
        </p:nvSpPr>
        <p:spPr>
          <a:xfrm>
            <a:off x="0" y="6391469"/>
            <a:ext cx="12192000" cy="46653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D3A3124-C726-FF2A-DB78-479B419B73CD}"/>
              </a:ext>
            </a:extLst>
          </p:cNvPr>
          <p:cNvSpPr txBox="1">
            <a:spLocks/>
          </p:cNvSpPr>
          <p:nvPr/>
        </p:nvSpPr>
        <p:spPr>
          <a:xfrm>
            <a:off x="601636" y="556425"/>
            <a:ext cx="10820770" cy="552120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600"/>
              </a:spcAft>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Right-of-way (ROW)</a:t>
            </a:r>
          </a:p>
          <a:p>
            <a:pPr marL="457200" indent="-457200">
              <a:lnSpc>
                <a:spcPct val="100000"/>
              </a:lnSpc>
              <a:spcAft>
                <a:spcPts val="12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A ROW can usually be recognized as a clear strip of land in a linear or fairly straight line, cleared of structures and trees.</a:t>
            </a:r>
          </a:p>
          <a:p>
            <a:pPr marL="457200" indent="-457200">
              <a:lnSpc>
                <a:spcPct val="100000"/>
              </a:lnSpc>
              <a:spcAft>
                <a:spcPts val="12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The ROW contains the pipeline and a buffer area that usually extends 25 feet or more on either side of the pipeline where certain activities are restricted to ensure the continued safety and integrity of the pipeline.</a:t>
            </a:r>
          </a:p>
          <a:p>
            <a:pPr marL="457200" indent="-457200">
              <a:lnSpc>
                <a:spcPct val="100000"/>
              </a:lnSpc>
              <a:spcAft>
                <a:spcPts val="12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The ROW must be kept clear of fences, buildings, trees or any other type of structure. The impact of a fence post, weight of a shed or the roots of a tree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can cause either immediate or long-term damage to the pipeline.</a:t>
            </a:r>
          </a:p>
          <a:p>
            <a:pPr marL="457200" indent="-457200">
              <a:lnSpc>
                <a:spcPct val="100000"/>
              </a:lnSpc>
              <a:spcAft>
                <a:spcPts val="12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These could also impede access to the area for any required maintenance or emergency situations, resulting in safety risks and possible costly impacts to structures on the ROW.</a:t>
            </a:r>
            <a:endParaRPr lang="en-US" sz="2600" dirty="0"/>
          </a:p>
        </p:txBody>
      </p:sp>
    </p:spTree>
    <p:extLst>
      <p:ext uri="{BB962C8B-B14F-4D97-AF65-F5344CB8AC3E}">
        <p14:creationId xmlns:p14="http://schemas.microsoft.com/office/powerpoint/2010/main" val="164725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3A3124-C726-FF2A-DB78-479B419B73CD}"/>
              </a:ext>
            </a:extLst>
          </p:cNvPr>
          <p:cNvSpPr txBox="1">
            <a:spLocks/>
          </p:cNvSpPr>
          <p:nvPr/>
        </p:nvSpPr>
        <p:spPr>
          <a:xfrm>
            <a:off x="601635" y="556427"/>
            <a:ext cx="11042966" cy="602165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600"/>
              </a:spcAft>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Pipeline markers</a:t>
            </a:r>
          </a:p>
          <a:p>
            <a:pPr marL="457200" indent="-457200">
              <a:lnSpc>
                <a:spcPct val="100000"/>
              </a:lnSpc>
              <a:spcAft>
                <a:spcPts val="6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Found within line-of-sight on a ROW and at locations where the pipeline crosses streets, highways, waterways and railways.</a:t>
            </a:r>
          </a:p>
          <a:p>
            <a:pPr marL="457200" indent="-457200">
              <a:lnSpc>
                <a:spcPct val="100000"/>
              </a:lnSpc>
              <a:spcAft>
                <a:spcPts val="6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Markers only show the approximate location of the pipeline, and the depth of the line may vary. You cannot use pipeline markers as a determination of where or where not to dig.</a:t>
            </a:r>
          </a:p>
          <a:p>
            <a:pPr marL="457200" indent="-457200">
              <a:lnSpc>
                <a:spcPct val="100000"/>
              </a:lnSpc>
              <a:spcAft>
                <a:spcPts val="6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Pipeline markers display the pipeline operator, emergency number and the product transported in the pipeline.</a:t>
            </a:r>
          </a:p>
          <a:p>
            <a:pPr marL="457200" indent="-457200">
              <a:lnSpc>
                <a:spcPct val="100000"/>
              </a:lnSpc>
              <a:spcAft>
                <a:spcPts val="6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It is against the law to willfully deface, damage, remove or destroy and pipeline sign.</a:t>
            </a:r>
          </a:p>
          <a:p>
            <a:pPr marL="457200" indent="-457200">
              <a:lnSpc>
                <a:spcPct val="100000"/>
              </a:lnSpc>
              <a:spcAft>
                <a:spcPts val="600"/>
              </a:spcAft>
              <a:buClr>
                <a:schemeClr val="accent2">
                  <a:lumMod val="60000"/>
                  <a:lumOff val="40000"/>
                </a:schemeClr>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Only a Liberty representative can determine the location and depth of the pipeline. Pipelines may not follow a straight course between marker signs.</a:t>
            </a:r>
            <a:endParaRPr lang="en-US" sz="2400" dirty="0"/>
          </a:p>
        </p:txBody>
      </p:sp>
      <p:sp>
        <p:nvSpPr>
          <p:cNvPr id="5" name="Rectangle 4">
            <a:extLst>
              <a:ext uri="{FF2B5EF4-FFF2-40B4-BE49-F238E27FC236}">
                <a16:creationId xmlns:a16="http://schemas.microsoft.com/office/drawing/2014/main" id="{ABA3C8E0-20B6-7721-E41F-686F1D40BAF5}"/>
              </a:ext>
            </a:extLst>
          </p:cNvPr>
          <p:cNvSpPr/>
          <p:nvPr/>
        </p:nvSpPr>
        <p:spPr>
          <a:xfrm>
            <a:off x="0" y="6391469"/>
            <a:ext cx="12192000" cy="46653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26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81BA46-7248-12E9-855E-3690A485D065}"/>
              </a:ext>
            </a:extLst>
          </p:cNvPr>
          <p:cNvSpPr/>
          <p:nvPr/>
        </p:nvSpPr>
        <p:spPr>
          <a:xfrm flipV="1">
            <a:off x="0" y="0"/>
            <a:ext cx="8128000" cy="5262464"/>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4294967295"/>
          </p:nvPr>
        </p:nvSpPr>
        <p:spPr>
          <a:xfrm>
            <a:off x="1087438" y="5748338"/>
            <a:ext cx="11104562" cy="665162"/>
          </a:xfrm>
          <a:prstGeom prst="rect">
            <a:avLst/>
          </a:prstGeom>
        </p:spPr>
        <p:txBody>
          <a:bodyPr anchor="b">
            <a:normAutofit/>
          </a:bodyPr>
          <a:lstStyle/>
          <a:p>
            <a:pPr marL="0" indent="0" algn="ctr">
              <a:lnSpc>
                <a:spcPct val="100000"/>
              </a:lnSpc>
              <a:spcBef>
                <a:spcPts val="0"/>
              </a:spcBef>
              <a:buNone/>
            </a:pPr>
            <a:r>
              <a:rPr lang="en-US" dirty="0">
                <a:solidFill>
                  <a:srgbClr val="677F34"/>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www.npms.phmsa.dot.gov</a:t>
            </a:r>
            <a:endParaRPr lang="en-US" dirty="0">
              <a:solidFill>
                <a:srgbClr val="677F34"/>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693206" y="668397"/>
            <a:ext cx="7261091" cy="4594067"/>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600"/>
              </a:spcAft>
            </a:pPr>
            <a:r>
              <a:rPr lang="en-US" sz="5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National Pipeline Mapping System</a:t>
            </a:r>
          </a:p>
          <a:p>
            <a:pPr marL="457200" indent="-457200">
              <a:lnSpc>
                <a:spcPct val="100000"/>
              </a:lnSpc>
              <a:spcAft>
                <a:spcPts val="800"/>
              </a:spcAft>
              <a:buFont typeface="Wingdings" panose="05000000000000000000" pitchFamily="2" charset="2"/>
              <a:buChar char="§"/>
            </a:pPr>
            <a:r>
              <a:rPr lang="en-US" sz="2800" dirty="0">
                <a:solidFill>
                  <a:srgbClr val="FFFFFF"/>
                </a:solidFill>
                <a:latin typeface="Calibri" panose="020F0502020204030204" pitchFamily="34" charset="0"/>
                <a:cs typeface="Calibri" panose="020F0502020204030204" pitchFamily="34" charset="0"/>
              </a:rPr>
              <a:t>Best way to view where Liberty assets </a:t>
            </a:r>
            <a:br>
              <a:rPr lang="en-US" sz="2800" dirty="0">
                <a:solidFill>
                  <a:srgbClr val="FFFFFF"/>
                </a:solidFill>
                <a:latin typeface="Calibri" panose="020F0502020204030204" pitchFamily="34" charset="0"/>
                <a:cs typeface="Calibri" panose="020F0502020204030204" pitchFamily="34" charset="0"/>
              </a:rPr>
            </a:br>
            <a:r>
              <a:rPr lang="en-US" sz="2800" dirty="0">
                <a:solidFill>
                  <a:srgbClr val="FFFFFF"/>
                </a:solidFill>
                <a:latin typeface="Calibri" panose="020F0502020204030204" pitchFamily="34" charset="0"/>
                <a:cs typeface="Calibri" panose="020F0502020204030204" pitchFamily="34" charset="0"/>
              </a:rPr>
              <a:t>run through specific counties.</a:t>
            </a:r>
          </a:p>
          <a:p>
            <a:pPr marL="457200" indent="-457200">
              <a:lnSpc>
                <a:spcPct val="100000"/>
              </a:lnSpc>
              <a:spcAft>
                <a:spcPts val="800"/>
              </a:spcAft>
              <a:buFont typeface="Wingdings" panose="05000000000000000000" pitchFamily="2" charset="2"/>
              <a:buChar char="§"/>
            </a:pPr>
            <a:r>
              <a:rPr lang="en-US" sz="2800" dirty="0">
                <a:solidFill>
                  <a:srgbClr val="FFFFFF"/>
                </a:solidFill>
                <a:latin typeface="Calibri" panose="020F0502020204030204" pitchFamily="34" charset="0"/>
                <a:cs typeface="Calibri" panose="020F0502020204030204" pitchFamily="34" charset="0"/>
              </a:rPr>
              <a:t>Search for pipeline operator contact information in a selected county, state </a:t>
            </a:r>
            <a:br>
              <a:rPr lang="en-US" sz="2800" dirty="0">
                <a:solidFill>
                  <a:srgbClr val="FFFFFF"/>
                </a:solidFill>
                <a:latin typeface="Calibri" panose="020F0502020204030204" pitchFamily="34" charset="0"/>
                <a:cs typeface="Calibri" panose="020F0502020204030204" pitchFamily="34" charset="0"/>
              </a:rPr>
            </a:br>
            <a:r>
              <a:rPr lang="en-US" sz="2800" dirty="0">
                <a:solidFill>
                  <a:srgbClr val="FFFFFF"/>
                </a:solidFill>
                <a:latin typeface="Calibri" panose="020F0502020204030204" pitchFamily="34" charset="0"/>
                <a:cs typeface="Calibri" panose="020F0502020204030204" pitchFamily="34" charset="0"/>
              </a:rPr>
              <a:t>or zip code.</a:t>
            </a:r>
          </a:p>
          <a:p>
            <a:pPr marL="457200" indent="-457200">
              <a:lnSpc>
                <a:spcPct val="100000"/>
              </a:lnSpc>
              <a:spcAft>
                <a:spcPts val="800"/>
              </a:spcAft>
              <a:buFont typeface="Wingdings" panose="05000000000000000000" pitchFamily="2" charset="2"/>
              <a:buChar char="§"/>
            </a:pPr>
            <a:r>
              <a:rPr lang="en-US" sz="2800" dirty="0">
                <a:solidFill>
                  <a:srgbClr val="FFFFFF"/>
                </a:solidFill>
                <a:latin typeface="Calibri" panose="020F0502020204030204" pitchFamily="34" charset="0"/>
                <a:cs typeface="Calibri" panose="020F0502020204030204" pitchFamily="34" charset="0"/>
              </a:rPr>
              <a:t>Transmission lines only.</a:t>
            </a:r>
          </a:p>
          <a:p>
            <a:pPr marL="457200" indent="-457200">
              <a:lnSpc>
                <a:spcPct val="100000"/>
              </a:lnSpc>
              <a:spcAft>
                <a:spcPts val="1600"/>
              </a:spcAft>
              <a:buFont typeface="Wingdings" panose="05000000000000000000" pitchFamily="2" charset="2"/>
              <a:buChar char="§"/>
            </a:pPr>
            <a:endParaRPr lang="en-US" sz="2600" dirty="0">
              <a:solidFill>
                <a:srgbClr val="FFFFFF"/>
              </a:solidFill>
            </a:endParaRPr>
          </a:p>
        </p:txBody>
      </p:sp>
      <p:pic>
        <p:nvPicPr>
          <p:cNvPr id="13" name="Picture 12">
            <a:extLst>
              <a:ext uri="{FF2B5EF4-FFF2-40B4-BE49-F238E27FC236}">
                <a16:creationId xmlns:a16="http://schemas.microsoft.com/office/drawing/2014/main" id="{5D3CCC05-D5FB-B0D3-4715-99F9FD9BA1F6}"/>
              </a:ext>
            </a:extLst>
          </p:cNvPr>
          <p:cNvPicPr>
            <a:picLocks noChangeAspect="1"/>
          </p:cNvPicPr>
          <p:nvPr/>
        </p:nvPicPr>
        <p:blipFill rotWithShape="1">
          <a:blip r:embed="rId4"/>
          <a:srcRect l="34251" t="8249" r="18717" b="966"/>
          <a:stretch/>
        </p:blipFill>
        <p:spPr>
          <a:xfrm>
            <a:off x="8128000" y="-1"/>
            <a:ext cx="4064000" cy="5262465"/>
          </a:xfrm>
          <a:prstGeom prst="rect">
            <a:avLst/>
          </a:prstGeom>
        </p:spPr>
      </p:pic>
    </p:spTree>
    <p:extLst>
      <p:ext uri="{BB962C8B-B14F-4D97-AF65-F5344CB8AC3E}">
        <p14:creationId xmlns:p14="http://schemas.microsoft.com/office/powerpoint/2010/main" val="291357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7F1B7C-5098-D8BE-1FAD-8D63B16C0B18}"/>
              </a:ext>
            </a:extLst>
          </p:cNvPr>
          <p:cNvSpPr>
            <a:spLocks noGrp="1"/>
          </p:cNvSpPr>
          <p:nvPr>
            <p:ph idx="1"/>
          </p:nvPr>
        </p:nvSpPr>
        <p:spPr/>
        <p:txBody>
          <a:bodyPr/>
          <a:lstStyle/>
          <a:p>
            <a:r>
              <a:rPr lang="en-US" dirty="0"/>
              <a:t>Liberty is a provider </a:t>
            </a:r>
            <a:r>
              <a:rPr lang="en-US"/>
              <a:t>of safe </a:t>
            </a:r>
            <a:r>
              <a:rPr lang="en-US" dirty="0"/>
              <a:t>and reliable energy to communities from coast to coast</a:t>
            </a:r>
          </a:p>
          <a:p>
            <a:r>
              <a:rPr lang="en-US" dirty="0"/>
              <a:t>Liberty goes above and beyond traditional energy services, with Economic Development resources that provide the support, knowledge, and opportunity to help the towns, and cities we serve to thrive</a:t>
            </a:r>
          </a:p>
        </p:txBody>
      </p:sp>
      <p:sp>
        <p:nvSpPr>
          <p:cNvPr id="4" name="Text Placeholder 3">
            <a:extLst>
              <a:ext uri="{FF2B5EF4-FFF2-40B4-BE49-F238E27FC236}">
                <a16:creationId xmlns:a16="http://schemas.microsoft.com/office/drawing/2014/main" id="{CBAB2AC3-94D8-3CF9-8416-981897B06095}"/>
              </a:ext>
            </a:extLst>
          </p:cNvPr>
          <p:cNvSpPr>
            <a:spLocks noGrp="1"/>
          </p:cNvSpPr>
          <p:nvPr>
            <p:ph type="body" sz="half" idx="2"/>
          </p:nvPr>
        </p:nvSpPr>
        <p:spPr/>
        <p:txBody>
          <a:bodyPr>
            <a:normAutofit/>
          </a:bodyPr>
          <a:lstStyle/>
          <a:p>
            <a:r>
              <a:rPr lang="en-US" sz="5400" b="1" dirty="0"/>
              <a:t>About</a:t>
            </a:r>
            <a:r>
              <a:rPr lang="en-US" sz="3600" dirty="0"/>
              <a:t> </a:t>
            </a:r>
            <a:r>
              <a:rPr lang="en-US" sz="5400" b="1" dirty="0"/>
              <a:t>Liberty</a:t>
            </a:r>
            <a:endParaRPr lang="en-US" sz="3600" b="1" dirty="0"/>
          </a:p>
        </p:txBody>
      </p:sp>
      <p:pic>
        <p:nvPicPr>
          <p:cNvPr id="5" name="Picture 4">
            <a:extLst>
              <a:ext uri="{FF2B5EF4-FFF2-40B4-BE49-F238E27FC236}">
                <a16:creationId xmlns:a16="http://schemas.microsoft.com/office/drawing/2014/main" id="{F87126C3-1FAB-0934-FEAC-C2BE27F98058}"/>
              </a:ext>
            </a:extLst>
          </p:cNvPr>
          <p:cNvPicPr>
            <a:picLocks noChangeAspect="1"/>
          </p:cNvPicPr>
          <p:nvPr/>
        </p:nvPicPr>
        <p:blipFill>
          <a:blip r:embed="rId2"/>
          <a:stretch>
            <a:fillRect/>
          </a:stretch>
        </p:blipFill>
        <p:spPr>
          <a:xfrm>
            <a:off x="288109" y="0"/>
            <a:ext cx="3511600" cy="2060627"/>
          </a:xfrm>
          <a:prstGeom prst="rect">
            <a:avLst/>
          </a:prstGeom>
        </p:spPr>
      </p:pic>
    </p:spTree>
    <p:extLst>
      <p:ext uri="{BB962C8B-B14F-4D97-AF65-F5344CB8AC3E}">
        <p14:creationId xmlns:p14="http://schemas.microsoft.com/office/powerpoint/2010/main" val="2385643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D4E43-1336-5F39-4644-64CA4EB24F10}"/>
              </a:ext>
            </a:extLst>
          </p:cNvPr>
          <p:cNvSpPr/>
          <p:nvPr/>
        </p:nvSpPr>
        <p:spPr>
          <a:xfrm>
            <a:off x="8062760" y="-1"/>
            <a:ext cx="4129240"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606391" y="550060"/>
            <a:ext cx="7160984" cy="209983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 message about </a:t>
            </a:r>
            <a:b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High Consequence Areas (HCAs)</a:t>
            </a: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606390" y="2763297"/>
            <a:ext cx="7026051" cy="362745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000" dirty="0">
                <a:latin typeface="Calibri" panose="020F0502020204030204" pitchFamily="34" charset="0"/>
                <a:cs typeface="Calibri" panose="020F0502020204030204" pitchFamily="34" charset="0"/>
              </a:rPr>
              <a:t>A high consequence area is defined as a location in pipeline safety regulations where pipeline releases could have greater consequences to health and safety or the environment.</a:t>
            </a:r>
          </a:p>
        </p:txBody>
      </p:sp>
      <p:sp>
        <p:nvSpPr>
          <p:cNvPr id="9" name="Content Placeholder 2">
            <a:extLst>
              <a:ext uri="{FF2B5EF4-FFF2-40B4-BE49-F238E27FC236}">
                <a16:creationId xmlns:a16="http://schemas.microsoft.com/office/drawing/2014/main" id="{334D3936-EFA0-551E-DDCB-1907DC736FD4}"/>
              </a:ext>
            </a:extLst>
          </p:cNvPr>
          <p:cNvSpPr txBox="1">
            <a:spLocks/>
          </p:cNvSpPr>
          <p:nvPr/>
        </p:nvSpPr>
        <p:spPr>
          <a:xfrm>
            <a:off x="8603095" y="391032"/>
            <a:ext cx="3493955" cy="3650213"/>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Clr>
                <a:srgbClr val="237CC1"/>
              </a:buClr>
              <a:buSzPct val="92000"/>
              <a:buNone/>
            </a:pPr>
            <a:r>
              <a:rPr lang="en-US" sz="2400" dirty="0">
                <a:solidFill>
                  <a:srgbClr val="FFFFFF"/>
                </a:solidFill>
                <a:latin typeface="Calibri" panose="020F0502020204030204" pitchFamily="34" charset="0"/>
                <a:cs typeface="Calibri" panose="020F0502020204030204" pitchFamily="34" charset="0"/>
              </a:rPr>
              <a:t>In accordance with </a:t>
            </a:r>
            <a:br>
              <a:rPr lang="en-US" sz="2400" dirty="0">
                <a:solidFill>
                  <a:srgbClr val="FFFFFF"/>
                </a:solidFill>
                <a:latin typeface="Calibri" panose="020F0502020204030204" pitchFamily="34" charset="0"/>
                <a:cs typeface="Calibri" panose="020F0502020204030204" pitchFamily="34" charset="0"/>
              </a:rPr>
            </a:br>
            <a:r>
              <a:rPr lang="en-US" sz="2400" dirty="0">
                <a:solidFill>
                  <a:srgbClr val="FFFFFF"/>
                </a:solidFill>
                <a:latin typeface="Calibri" panose="020F0502020204030204" pitchFamily="34" charset="0"/>
                <a:cs typeface="Calibri" panose="020F0502020204030204" pitchFamily="34" charset="0"/>
              </a:rPr>
              <a:t>federal regulations, </a:t>
            </a:r>
            <a:br>
              <a:rPr lang="en-US" sz="2400" dirty="0">
                <a:solidFill>
                  <a:srgbClr val="FFFFFF"/>
                </a:solidFill>
                <a:latin typeface="Calibri" panose="020F0502020204030204" pitchFamily="34" charset="0"/>
                <a:cs typeface="Calibri" panose="020F0502020204030204" pitchFamily="34" charset="0"/>
              </a:rPr>
            </a:br>
            <a:r>
              <a:rPr lang="en-US" sz="2400" dirty="0">
                <a:solidFill>
                  <a:srgbClr val="FFFFFF"/>
                </a:solidFill>
                <a:latin typeface="Calibri" panose="020F0502020204030204" pitchFamily="34" charset="0"/>
                <a:cs typeface="Calibri" panose="020F0502020204030204" pitchFamily="34" charset="0"/>
              </a:rPr>
              <a:t>some segments along </a:t>
            </a:r>
            <a:br>
              <a:rPr lang="en-US" sz="2400" dirty="0">
                <a:solidFill>
                  <a:srgbClr val="FFFFFF"/>
                </a:solidFill>
                <a:latin typeface="Calibri" panose="020F0502020204030204" pitchFamily="34" charset="0"/>
                <a:cs typeface="Calibri" panose="020F0502020204030204" pitchFamily="34" charset="0"/>
              </a:rPr>
            </a:br>
            <a:r>
              <a:rPr lang="en-US" sz="2400" dirty="0">
                <a:solidFill>
                  <a:srgbClr val="FFFFFF"/>
                </a:solidFill>
                <a:latin typeface="Calibri" panose="020F0502020204030204" pitchFamily="34" charset="0"/>
                <a:cs typeface="Calibri" panose="020F0502020204030204" pitchFamily="34" charset="0"/>
              </a:rPr>
              <a:t>Liberty’s pipelines </a:t>
            </a:r>
            <a:br>
              <a:rPr lang="en-US" sz="2400" dirty="0">
                <a:solidFill>
                  <a:srgbClr val="FFFFFF"/>
                </a:solidFill>
                <a:latin typeface="Calibri" panose="020F0502020204030204" pitchFamily="34" charset="0"/>
                <a:cs typeface="Calibri" panose="020F0502020204030204" pitchFamily="34" charset="0"/>
              </a:rPr>
            </a:br>
            <a:r>
              <a:rPr lang="en-US" sz="2400" dirty="0">
                <a:solidFill>
                  <a:srgbClr val="FFFFFF"/>
                </a:solidFill>
                <a:latin typeface="Calibri" panose="020F0502020204030204" pitchFamily="34" charset="0"/>
                <a:cs typeface="Calibri" panose="020F0502020204030204" pitchFamily="34" charset="0"/>
              </a:rPr>
              <a:t>have been designated as High Consequence Areas (HCAs) where extra precautions are taken, known as Integrity Management Programs.</a:t>
            </a:r>
          </a:p>
        </p:txBody>
      </p:sp>
    </p:spTree>
    <p:extLst>
      <p:ext uri="{BB962C8B-B14F-4D97-AF65-F5344CB8AC3E}">
        <p14:creationId xmlns:p14="http://schemas.microsoft.com/office/powerpoint/2010/main" val="3390872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F8E2-E1EE-F84E-EE6E-BF675B668A7B}"/>
              </a:ext>
            </a:extLst>
          </p:cNvPr>
          <p:cNvSpPr>
            <a:spLocks noGrp="1"/>
          </p:cNvSpPr>
          <p:nvPr>
            <p:ph type="title"/>
          </p:nvPr>
        </p:nvSpPr>
        <p:spPr>
          <a:xfrm>
            <a:off x="672607" y="2677652"/>
            <a:ext cx="3394568" cy="3491964"/>
          </a:xfrm>
        </p:spPr>
        <p:txBody>
          <a:bodyPr anchor="t">
            <a:noAutofit/>
          </a:bodyPr>
          <a:lstStyle/>
          <a:p>
            <a:pPr>
              <a:lnSpc>
                <a:spcPts val="5500"/>
              </a:lnSpc>
            </a:pPr>
            <a:r>
              <a:rPr lang="en-US" sz="4800" b="1" cap="none" dirty="0">
                <a:effectLst/>
                <a:latin typeface="Calibri" panose="020F0502020204030204" pitchFamily="34" charset="0"/>
                <a:ea typeface="Calibri" panose="020F0502020204030204" pitchFamily="34" charset="0"/>
                <a:cs typeface="Times New Roman" panose="02020603050405020304" pitchFamily="18" charset="0"/>
              </a:rPr>
              <a:t>Additional information on </a:t>
            </a:r>
            <a:br>
              <a:rPr lang="en-US" sz="4800" b="1" cap="none" dirty="0">
                <a:effectLst/>
                <a:latin typeface="Calibri" panose="020F0502020204030204" pitchFamily="34" charset="0"/>
                <a:ea typeface="Calibri" panose="020F0502020204030204" pitchFamily="34" charset="0"/>
                <a:cs typeface="Times New Roman" panose="02020603050405020304" pitchFamily="18" charset="0"/>
              </a:rPr>
            </a:br>
            <a:r>
              <a:rPr lang="en-US" sz="4800" b="1" cap="none" dirty="0">
                <a:effectLst/>
                <a:latin typeface="Calibri" panose="020F0502020204030204" pitchFamily="34" charset="0"/>
                <a:ea typeface="Calibri" panose="020F0502020204030204" pitchFamily="34" charset="0"/>
                <a:cs typeface="Times New Roman" panose="02020603050405020304" pitchFamily="18" charset="0"/>
              </a:rPr>
              <a:t>company website</a:t>
            </a:r>
            <a:endParaRPr lang="en-US" sz="4800" cap="none" dirty="0"/>
          </a:p>
        </p:txBody>
      </p:sp>
      <p:sp>
        <p:nvSpPr>
          <p:cNvPr id="5" name="Content Placeholder 2">
            <a:extLst>
              <a:ext uri="{FF2B5EF4-FFF2-40B4-BE49-F238E27FC236}">
                <a16:creationId xmlns:a16="http://schemas.microsoft.com/office/drawing/2014/main" id="{51DCC1DE-1C20-260B-F767-6496FC5AD9E1}"/>
              </a:ext>
            </a:extLst>
          </p:cNvPr>
          <p:cNvSpPr txBox="1">
            <a:spLocks/>
          </p:cNvSpPr>
          <p:nvPr/>
        </p:nvSpPr>
        <p:spPr>
          <a:xfrm>
            <a:off x="4900928" y="3170871"/>
            <a:ext cx="6738846" cy="308997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3200" dirty="0">
                <a:latin typeface="Calibri" panose="020F0502020204030204" pitchFamily="34" charset="0"/>
                <a:cs typeface="Calibri" panose="020F0502020204030204" pitchFamily="34" charset="0"/>
              </a:rPr>
              <a:t>For additional information about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Liberty pipelines and to connect with your Liberty representative, please visit: </a:t>
            </a:r>
          </a:p>
          <a:p>
            <a:pPr marL="0" indent="0">
              <a:lnSpc>
                <a:spcPct val="120000"/>
              </a:lnSpc>
              <a:spcBef>
                <a:spcPts val="0"/>
              </a:spcBef>
              <a:buFont typeface="Arial" panose="020B0604020202020204" pitchFamily="34" charset="0"/>
              <a:buNone/>
            </a:pPr>
            <a:r>
              <a:rPr lang="en-US" sz="3200" dirty="0">
                <a:solidFill>
                  <a:schemeClr val="accent2">
                    <a:lumMod val="60000"/>
                    <a:lumOff val="40000"/>
                  </a:schemeClr>
                </a:solidFill>
                <a:latin typeface="Calibri" panose="020F0502020204030204" pitchFamily="34" charset="0"/>
                <a:cs typeface="Calibri" panose="020F0502020204030204" pitchFamily="34" charset="0"/>
              </a:rPr>
              <a:t>https://libertypipelineresponse.com/</a:t>
            </a:r>
          </a:p>
        </p:txBody>
      </p:sp>
      <p:pic>
        <p:nvPicPr>
          <p:cNvPr id="9" name="Graphic 8">
            <a:extLst>
              <a:ext uri="{FF2B5EF4-FFF2-40B4-BE49-F238E27FC236}">
                <a16:creationId xmlns:a16="http://schemas.microsoft.com/office/drawing/2014/main" id="{D704562F-D84B-56A6-D6D4-7755D7246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599" y="831259"/>
            <a:ext cx="2834640" cy="627177"/>
          </a:xfrm>
          <a:prstGeom prst="rect">
            <a:avLst/>
          </a:prstGeom>
        </p:spPr>
      </p:pic>
    </p:spTree>
    <p:extLst>
      <p:ext uri="{BB962C8B-B14F-4D97-AF65-F5344CB8AC3E}">
        <p14:creationId xmlns:p14="http://schemas.microsoft.com/office/powerpoint/2010/main" val="2838366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356B3-7881-C35E-1E20-99CE29D82407}"/>
              </a:ext>
            </a:extLst>
          </p:cNvPr>
          <p:cNvSpPr/>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0409078-DF45-2EDD-9C9D-07A8157BFFBB}"/>
              </a:ext>
            </a:extLst>
          </p:cNvPr>
          <p:cNvSpPr txBox="1"/>
          <p:nvPr/>
        </p:nvSpPr>
        <p:spPr>
          <a:xfrm>
            <a:off x="0" y="2721114"/>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Questions?</a:t>
            </a:r>
          </a:p>
        </p:txBody>
      </p:sp>
    </p:spTree>
    <p:extLst>
      <p:ext uri="{BB962C8B-B14F-4D97-AF65-F5344CB8AC3E}">
        <p14:creationId xmlns:p14="http://schemas.microsoft.com/office/powerpoint/2010/main" val="1742028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3C797E-E7CF-8454-F88A-F4950708766B}"/>
              </a:ext>
            </a:extLst>
          </p:cNvPr>
          <p:cNvSpPr>
            <a:spLocks noGrp="1"/>
          </p:cNvSpPr>
          <p:nvPr>
            <p:ph type="title"/>
          </p:nvPr>
        </p:nvSpPr>
        <p:spPr>
          <a:xfrm>
            <a:off x="1524003" y="1999615"/>
            <a:ext cx="9144000" cy="2764028"/>
          </a:xfrm>
        </p:spPr>
        <p:txBody>
          <a:bodyPr vert="horz" lIns="91440" tIns="45720" rIns="91440" bIns="45720" rtlCol="0" anchor="ctr">
            <a:normAutofit/>
          </a:bodyPr>
          <a:lstStyle/>
          <a:p>
            <a:r>
              <a:rPr lang="en-US" sz="7200" b="1" kern="1200">
                <a:solidFill>
                  <a:schemeClr val="tx1"/>
                </a:solidFill>
                <a:latin typeface="+mj-lt"/>
                <a:ea typeface="+mj-ea"/>
                <a:cs typeface="+mj-cs"/>
              </a:rPr>
              <a:t>Pipeline purpose and reliability</a:t>
            </a:r>
            <a:endParaRPr lang="en-US" sz="7200" kern="120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460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B39358-93F6-700C-DF7D-7E8920831396}"/>
              </a:ext>
            </a:extLst>
          </p:cNvPr>
          <p:cNvSpPr/>
          <p:nvPr/>
        </p:nvSpPr>
        <p:spPr>
          <a:xfrm>
            <a:off x="0" y="0"/>
            <a:ext cx="8949328" cy="44038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767854" y="668397"/>
            <a:ext cx="7750504"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200"/>
              </a:spcAft>
            </a:pPr>
            <a:r>
              <a:rPr lang="en-US"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Role of pipelines in</a:t>
            </a:r>
            <a:br>
              <a:rPr lang="en-US"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U.S. energy supply</a:t>
            </a:r>
          </a:p>
          <a:p>
            <a:pPr>
              <a:lnSpc>
                <a:spcPct val="100000"/>
              </a:lnSpc>
            </a:pPr>
            <a:r>
              <a:rPr lang="en-US" sz="3600" dirty="0">
                <a:solidFill>
                  <a:schemeClr val="bg1"/>
                </a:solidFill>
                <a:latin typeface="Calibri" panose="020F0502020204030204" pitchFamily="34" charset="0"/>
                <a:cs typeface="Calibri" panose="020F0502020204030204" pitchFamily="34" charset="0"/>
              </a:rPr>
              <a:t>Pipelines are the safest and most efficient method to transport the </a:t>
            </a:r>
            <a:br>
              <a:rPr lang="en-US" sz="3600" dirty="0">
                <a:solidFill>
                  <a:schemeClr val="bg1"/>
                </a:solidFill>
                <a:latin typeface="Calibri" panose="020F0502020204030204" pitchFamily="34" charset="0"/>
                <a:cs typeface="Calibri" panose="020F0502020204030204" pitchFamily="34" charset="0"/>
              </a:rPr>
            </a:br>
            <a:r>
              <a:rPr lang="en-US" sz="3600" dirty="0">
                <a:solidFill>
                  <a:schemeClr val="bg1"/>
                </a:solidFill>
                <a:latin typeface="Calibri" panose="020F0502020204030204" pitchFamily="34" charset="0"/>
                <a:cs typeface="Calibri" panose="020F0502020204030204" pitchFamily="34" charset="0"/>
              </a:rPr>
              <a:t>energy that we need and use every day.  </a:t>
            </a:r>
            <a:endParaRPr lang="en-US" sz="7200" dirty="0">
              <a:solidFill>
                <a:schemeClr val="bg1"/>
              </a:solidFill>
            </a:endParaRP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767854" y="4147133"/>
            <a:ext cx="10784064" cy="1948619"/>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latin typeface="Calibri" panose="020F0502020204030204" pitchFamily="34" charset="0"/>
                <a:cs typeface="Calibri" panose="020F0502020204030204" pitchFamily="34" charset="0"/>
              </a:rPr>
              <a:t>Our pipelines and pipeline facilities are built using industry best practices, which include using the highest quality materials during construction and implementing a rigorous pipeline maintenance program. This includes the facilities required to safely operate the pipeline, like meter stations and compressor stations. </a:t>
            </a:r>
          </a:p>
        </p:txBody>
      </p:sp>
      <p:pic>
        <p:nvPicPr>
          <p:cNvPr id="10" name="Picture 9" descr="Oil refinery against blue sky">
            <a:extLst>
              <a:ext uri="{FF2B5EF4-FFF2-40B4-BE49-F238E27FC236}">
                <a16:creationId xmlns:a16="http://schemas.microsoft.com/office/drawing/2014/main" id="{C17CDEFD-E459-3727-3CC8-37FEA8BBD706}"/>
              </a:ext>
            </a:extLst>
          </p:cNvPr>
          <p:cNvPicPr>
            <a:picLocks noChangeAspect="1"/>
          </p:cNvPicPr>
          <p:nvPr/>
        </p:nvPicPr>
        <p:blipFill rotWithShape="1">
          <a:blip r:embed="rId2"/>
          <a:srcRect r="58581"/>
          <a:stretch/>
        </p:blipFill>
        <p:spPr>
          <a:xfrm>
            <a:off x="8949328" y="0"/>
            <a:ext cx="3242672" cy="4403806"/>
          </a:xfrm>
          <a:prstGeom prst="rect">
            <a:avLst/>
          </a:prstGeom>
        </p:spPr>
      </p:pic>
    </p:spTree>
    <p:extLst>
      <p:ext uri="{BB962C8B-B14F-4D97-AF65-F5344CB8AC3E}">
        <p14:creationId xmlns:p14="http://schemas.microsoft.com/office/powerpoint/2010/main" val="307098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81BA46-7248-12E9-855E-3690A485D065}"/>
              </a:ext>
            </a:extLst>
          </p:cNvPr>
          <p:cNvSpPr/>
          <p:nvPr/>
        </p:nvSpPr>
        <p:spPr>
          <a:xfrm>
            <a:off x="0" y="4403806"/>
            <a:ext cx="12192000" cy="2454194"/>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4294967295"/>
          </p:nvPr>
        </p:nvSpPr>
        <p:spPr>
          <a:xfrm>
            <a:off x="1012825" y="4403725"/>
            <a:ext cx="11179175" cy="2009775"/>
          </a:xfrm>
          <a:prstGeom prst="rect">
            <a:avLst/>
          </a:prstGeom>
        </p:spPr>
        <p:txBody>
          <a:bodyPr anchor="b">
            <a:normAutofit/>
          </a:bodyPr>
          <a:lstStyle/>
          <a:p>
            <a:pPr marL="0" indent="0">
              <a:lnSpc>
                <a:spcPct val="100000"/>
              </a:lnSpc>
              <a:spcBef>
                <a:spcPts val="0"/>
              </a:spcBef>
              <a:buNone/>
            </a:pPr>
            <a:r>
              <a:rPr lang="en-US" sz="2400" dirty="0">
                <a:solidFill>
                  <a:schemeClr val="bg1"/>
                </a:solidFill>
                <a:latin typeface="Calibri" panose="020F0502020204030204" pitchFamily="34" charset="0"/>
                <a:cs typeface="Calibri" panose="020F0502020204030204" pitchFamily="34" charset="0"/>
              </a:rPr>
              <a:t>Pipelines are the safest, most environmentally friendly way to transport natural gas and petroleum- period. Our pipeline safety programs are among the most robust in the industry and are the most important part of our business. From pipeline integrity innovations to investing in leak detection technology and public awareness programs, safety is the common link behind everything we do.</a:t>
            </a: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693206" y="668397"/>
            <a:ext cx="10820770"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200"/>
              </a:spcAft>
            </a:pP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Energy transportation</a:t>
            </a:r>
            <a:b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pipeline safety record</a:t>
            </a:r>
          </a:p>
          <a:p>
            <a:pPr>
              <a:lnSpc>
                <a:spcPct val="100000"/>
              </a:lnSpc>
            </a:pPr>
            <a:r>
              <a:rPr lang="en-US" sz="3200" dirty="0">
                <a:latin typeface="Calibri" panose="020F0502020204030204" pitchFamily="34" charset="0"/>
                <a:cs typeface="Calibri" panose="020F0502020204030204" pitchFamily="34" charset="0"/>
              </a:rPr>
              <a:t>We aim for our pipelines and facilities to operate incident-free and to ensure our assets serve our people and communities across the continent for years to come. </a:t>
            </a:r>
            <a:endParaRPr lang="en-US" sz="6600" dirty="0"/>
          </a:p>
        </p:txBody>
      </p:sp>
    </p:spTree>
    <p:extLst>
      <p:ext uri="{BB962C8B-B14F-4D97-AF65-F5344CB8AC3E}">
        <p14:creationId xmlns:p14="http://schemas.microsoft.com/office/powerpoint/2010/main" val="146615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356B3-7881-C35E-1E20-99CE29D82407}"/>
              </a:ext>
            </a:extLst>
          </p:cNvPr>
          <p:cNvSpPr/>
          <p:nvPr/>
        </p:nvSpPr>
        <p:spPr>
          <a:xfrm>
            <a:off x="0" y="0"/>
            <a:ext cx="12192000" cy="685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4" name="TextBox 3">
            <a:extLst>
              <a:ext uri="{FF2B5EF4-FFF2-40B4-BE49-F238E27FC236}">
                <a16:creationId xmlns:a16="http://schemas.microsoft.com/office/drawing/2014/main" id="{00409078-DF45-2EDD-9C9D-07A8157BFFBB}"/>
              </a:ext>
            </a:extLst>
          </p:cNvPr>
          <p:cNvSpPr txBox="1"/>
          <p:nvPr/>
        </p:nvSpPr>
        <p:spPr>
          <a:xfrm>
            <a:off x="0" y="1860974"/>
            <a:ext cx="12192000"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Federal &amp; State regulatory agencies</a:t>
            </a:r>
          </a:p>
        </p:txBody>
      </p:sp>
      <p:sp>
        <p:nvSpPr>
          <p:cNvPr id="5" name="TextBox 4">
            <a:extLst>
              <a:ext uri="{FF2B5EF4-FFF2-40B4-BE49-F238E27FC236}">
                <a16:creationId xmlns:a16="http://schemas.microsoft.com/office/drawing/2014/main" id="{A775F406-F61C-F289-4954-89C637BF59F5}"/>
              </a:ext>
            </a:extLst>
          </p:cNvPr>
          <p:cNvSpPr txBox="1"/>
          <p:nvPr/>
        </p:nvSpPr>
        <p:spPr>
          <a:xfrm>
            <a:off x="1530220" y="3031320"/>
            <a:ext cx="9153331" cy="1815882"/>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The Pipeline and Hazardous Materials Safety Administration (PHMSA) regulates interstate pipelines in the United States. The following is a list of state regulatory agencies that oversees pipelines within their state.</a:t>
            </a:r>
          </a:p>
        </p:txBody>
      </p:sp>
    </p:spTree>
    <p:extLst>
      <p:ext uri="{BB962C8B-B14F-4D97-AF65-F5344CB8AC3E}">
        <p14:creationId xmlns:p14="http://schemas.microsoft.com/office/powerpoint/2010/main" val="2798714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09078-DF45-2EDD-9C9D-07A8157BFFBB}"/>
              </a:ext>
            </a:extLst>
          </p:cNvPr>
          <p:cNvSpPr txBox="1"/>
          <p:nvPr/>
        </p:nvSpPr>
        <p:spPr>
          <a:xfrm>
            <a:off x="746996" y="526698"/>
            <a:ext cx="11498794"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Federal &amp; State regulatory agencies</a:t>
            </a:r>
          </a:p>
        </p:txBody>
      </p:sp>
      <p:sp>
        <p:nvSpPr>
          <p:cNvPr id="5" name="TextBox 4">
            <a:extLst>
              <a:ext uri="{FF2B5EF4-FFF2-40B4-BE49-F238E27FC236}">
                <a16:creationId xmlns:a16="http://schemas.microsoft.com/office/drawing/2014/main" id="{A775F406-F61C-F289-4954-89C637BF59F5}"/>
              </a:ext>
            </a:extLst>
          </p:cNvPr>
          <p:cNvSpPr txBox="1"/>
          <p:nvPr/>
        </p:nvSpPr>
        <p:spPr>
          <a:xfrm>
            <a:off x="746996" y="1389132"/>
            <a:ext cx="10893010" cy="5693866"/>
          </a:xfrm>
          <a:prstGeom prst="rect">
            <a:avLst/>
          </a:prstGeom>
          <a:noFill/>
        </p:spPr>
        <p:txBody>
          <a:bodyPr wrap="square" numCol="2" spcCol="365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n-ea"/>
                <a:cs typeface="Calibri" panose="020F0502020204030204" pitchFamily="34" charset="0"/>
              </a:rPr>
              <a:t>Arkansas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Arkansas Public Service Commission</a:t>
            </a:r>
          </a:p>
          <a:p>
            <a:pPr marL="0" marR="0" lvl="0" indent="0" defTabSz="914400" rtl="0" eaLnBrk="1" fontAlgn="auto" latinLnBrk="0" hangingPunct="1">
              <a:lnSpc>
                <a:spcPct val="100000"/>
              </a:lnSpc>
              <a:spcBef>
                <a:spcPts val="0"/>
              </a:spcBef>
              <a:spcAft>
                <a:spcPts val="0"/>
              </a:spcAft>
              <a:buClrTx/>
              <a:buSzTx/>
              <a:buFontTx/>
              <a:buNone/>
              <a:tabLst/>
              <a:defRPr/>
            </a:pPr>
            <a:r>
              <a:rPr lang="en-US" u="sng" dirty="0">
                <a:latin typeface="Calibri" panose="020F0502020204030204" pitchFamily="34" charset="0"/>
                <a:cs typeface="Calibri" panose="020F0502020204030204" pitchFamily="34" charset="0"/>
              </a:rPr>
              <a:t>https://apsc.arkansas.gov/utilities/pipeline-safety/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i="0" u="sng"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Illinois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n-ea"/>
                <a:cs typeface="Calibri" panose="020F0502020204030204" pitchFamily="34" charset="0"/>
              </a:rPr>
              <a:t>Illinois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Illinois Commerce Commission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https://www.icc.illinois.gov/home/Illinois-Gas-Pipeline-Safety-Program</a:t>
            </a:r>
            <a:endParaRPr kumimoji="0" lang="en-US" b="0" i="0"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n-ea"/>
                <a:cs typeface="Calibri" panose="020F0502020204030204" pitchFamily="34" charset="0"/>
              </a:rPr>
              <a:t>Iowa</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Iowa Utilities Board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https://iub.iowa.gov/regulated-industries/pipeline-permits-certifications/pipeline-safety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b="1" noProof="0" dirty="0">
              <a:solidFill>
                <a:schemeClr val="accent2">
                  <a:lumMod val="60000"/>
                  <a:lumOff val="40000"/>
                </a:schemeClr>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2">
                  <a:lumMod val="60000"/>
                  <a:lumOff val="40000"/>
                </a:schemeClr>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n-ea"/>
                <a:cs typeface="Calibri" panose="020F0502020204030204" pitchFamily="34" charset="0"/>
              </a:rPr>
              <a:t>Kansas</a:t>
            </a:r>
            <a:endParaRPr kumimoji="0" lang="en-US" sz="18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Kansas Corporation Commission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https://www.kcc.ks.gov/natural-gas-pipeline-safety-liquid-pipeline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srgbClr val="799B3E"/>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srgbClr val="799B3E"/>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a:p>
            <a:pPr>
              <a:defRPr/>
            </a:pPr>
            <a:r>
              <a:rPr lang="en-US" sz="2400" b="1" dirty="0">
                <a:solidFill>
                  <a:schemeClr val="accent2">
                    <a:lumMod val="60000"/>
                    <a:lumOff val="40000"/>
                  </a:schemeClr>
                </a:solidFill>
                <a:latin typeface="Calibri" panose="020F0502020204030204" pitchFamily="34" charset="0"/>
                <a:cs typeface="Calibri" panose="020F0502020204030204" pitchFamily="34" charset="0"/>
              </a:rPr>
              <a:t>Missouri</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Missouri Public Service Commission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https://psc.mo.gov/General/Pipeline_Safety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99B3E"/>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D046DB5F-1AE5-0D52-FAC7-5B4BEB431CDB}"/>
              </a:ext>
            </a:extLst>
          </p:cNvPr>
          <p:cNvSpPr/>
          <p:nvPr/>
        </p:nvSpPr>
        <p:spPr>
          <a:xfrm>
            <a:off x="0" y="0"/>
            <a:ext cx="376517"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60000"/>
                  <a:lumOff val="40000"/>
                </a:schemeClr>
              </a:solidFill>
            </a:endParaRPr>
          </a:p>
        </p:txBody>
      </p:sp>
    </p:spTree>
    <p:extLst>
      <p:ext uri="{BB962C8B-B14F-4D97-AF65-F5344CB8AC3E}">
        <p14:creationId xmlns:p14="http://schemas.microsoft.com/office/powerpoint/2010/main" val="3052737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C2B1C7-F848-806A-F1A5-A9CB4EE81606}"/>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Hazard Awareness and Prevention Measures</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608035"/>
      </p:ext>
    </p:extLst>
  </p:cSld>
  <p:clrMapOvr>
    <a:masterClrMapping/>
  </p:clrMapOvr>
</p:sld>
</file>

<file path=ppt/theme/theme1.xml><?xml version="1.0" encoding="utf-8"?>
<a:theme xmlns:a="http://schemas.openxmlformats.org/drawingml/2006/main" name="Custom Design">
  <a:themeElements>
    <a:clrScheme name="TC Energy">
      <a:dk1>
        <a:srgbClr val="555759"/>
      </a:dk1>
      <a:lt1>
        <a:sysClr val="window" lastClr="FFFFFF"/>
      </a:lt1>
      <a:dk2>
        <a:srgbClr val="555759"/>
      </a:dk2>
      <a:lt2>
        <a:srgbClr val="D1D1AB"/>
      </a:lt2>
      <a:accent1>
        <a:srgbClr val="5AA3D2"/>
      </a:accent1>
      <a:accent2>
        <a:srgbClr val="F7921E"/>
      </a:accent2>
      <a:accent3>
        <a:srgbClr val="BDB59D"/>
      </a:accent3>
      <a:accent4>
        <a:srgbClr val="A5AB81"/>
      </a:accent4>
      <a:accent5>
        <a:srgbClr val="7BA79D"/>
      </a:accent5>
      <a:accent6>
        <a:srgbClr val="968C8C"/>
      </a:accent6>
      <a:hlink>
        <a:srgbClr val="5AA3D2"/>
      </a:hlink>
      <a:folHlink>
        <a:srgbClr val="96D1F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455B2D-BAB7-438A-85DA-0266A24CB79F}">
  <ds:schemaRefs>
    <ds:schemaRef ds:uri="http://schemas.microsoft.com/office/2006/documentManagement/types"/>
    <ds:schemaRef ds:uri="http://schemas.openxmlformats.org/package/2006/metadata/core-properties"/>
    <ds:schemaRef ds:uri="http://purl.org/dc/dcmitype/"/>
    <ds:schemaRef ds:uri="71af3243-3dd4-4a8d-8c0d-dd76da1f02a5"/>
    <ds:schemaRef ds:uri="http://purl.org/dc/elements/1.1/"/>
    <ds:schemaRef ds:uri="http://www.w3.org/XML/1998/namespace"/>
    <ds:schemaRef ds:uri="http://schemas.microsoft.com/office/2006/metadata/properties"/>
    <ds:schemaRef ds:uri="http://schemas.microsoft.com/office/infopath/2007/PartnerControls"/>
    <ds:schemaRef ds:uri="16c05727-aa75-4e4a-9b5f-8a80a1165891"/>
    <ds:schemaRef ds:uri="http://purl.org/dc/terms/"/>
  </ds:schemaRefs>
</ds:datastoreItem>
</file>

<file path=customXml/itemProps2.xml><?xml version="1.0" encoding="utf-8"?>
<ds:datastoreItem xmlns:ds="http://schemas.openxmlformats.org/officeDocument/2006/customXml" ds:itemID="{D8C6403A-684A-431F-8F36-A24C99E28661}">
  <ds:schemaRefs>
    <ds:schemaRef ds:uri="http://schemas.microsoft.com/sharepoint/v3/contenttype/forms"/>
  </ds:schemaRefs>
</ds:datastoreItem>
</file>

<file path=customXml/itemProps3.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1748</TotalTime>
  <Words>2188</Words>
  <Application>Microsoft Office PowerPoint</Application>
  <PresentationFormat>Widescreen</PresentationFormat>
  <Paragraphs>180</Paragraphs>
  <Slides>32</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Calibri Light</vt:lpstr>
      <vt:lpstr>Wingdings</vt:lpstr>
      <vt:lpstr>Custom Design</vt:lpstr>
      <vt:lpstr>Office 2013 - 2022 Theme</vt:lpstr>
      <vt:lpstr>PowerPoint Presentation</vt:lpstr>
      <vt:lpstr>Course Overview</vt:lpstr>
      <vt:lpstr>PowerPoint Presentation</vt:lpstr>
      <vt:lpstr>Pipeline purpose and reliability</vt:lpstr>
      <vt:lpstr>PowerPoint Presentation</vt:lpstr>
      <vt:lpstr>PowerPoint Presentation</vt:lpstr>
      <vt:lpstr>PowerPoint Presentation</vt:lpstr>
      <vt:lpstr>PowerPoint Presentation</vt:lpstr>
      <vt:lpstr>Hazard Awareness and Prevention Measures</vt:lpstr>
      <vt:lpstr>PowerPoint Presentation</vt:lpstr>
      <vt:lpstr>Causes of Pipeline Failures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information on  company website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Colette Hunt</dc:creator>
  <cp:lastModifiedBy>Samuel Nance</cp:lastModifiedBy>
  <cp:revision>149</cp:revision>
  <cp:lastPrinted>2022-07-26T19:16:26Z</cp:lastPrinted>
  <dcterms:created xsi:type="dcterms:W3CDTF">2022-07-21T16:10:33Z</dcterms:created>
  <dcterms:modified xsi:type="dcterms:W3CDTF">2024-09-10T15:49:48Z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